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42"/>
  </p:notesMasterIdLst>
  <p:sldIdLst>
    <p:sldId id="256" r:id="rId3"/>
    <p:sldId id="486" r:id="rId4"/>
    <p:sldId id="412" r:id="rId5"/>
    <p:sldId id="260" r:id="rId6"/>
    <p:sldId id="457" r:id="rId7"/>
    <p:sldId id="411" r:id="rId8"/>
    <p:sldId id="458" r:id="rId9"/>
    <p:sldId id="490" r:id="rId10"/>
    <p:sldId id="261" r:id="rId11"/>
    <p:sldId id="491" r:id="rId12"/>
    <p:sldId id="259" r:id="rId13"/>
    <p:sldId id="258" r:id="rId14"/>
    <p:sldId id="459" r:id="rId15"/>
    <p:sldId id="493" r:id="rId16"/>
    <p:sldId id="503" r:id="rId17"/>
    <p:sldId id="262" r:id="rId18"/>
    <p:sldId id="504" r:id="rId19"/>
    <p:sldId id="270" r:id="rId20"/>
    <p:sldId id="271" r:id="rId21"/>
    <p:sldId id="494" r:id="rId22"/>
    <p:sldId id="462" r:id="rId23"/>
    <p:sldId id="376" r:id="rId24"/>
    <p:sldId id="495" r:id="rId25"/>
    <p:sldId id="463" r:id="rId26"/>
    <p:sldId id="496" r:id="rId27"/>
    <p:sldId id="505" r:id="rId28"/>
    <p:sldId id="497" r:id="rId29"/>
    <p:sldId id="499" r:id="rId30"/>
    <p:sldId id="500" r:id="rId31"/>
    <p:sldId id="501" r:id="rId32"/>
    <p:sldId id="367" r:id="rId33"/>
    <p:sldId id="357" r:id="rId34"/>
    <p:sldId id="387" r:id="rId35"/>
    <p:sldId id="388" r:id="rId36"/>
    <p:sldId id="340" r:id="rId37"/>
    <p:sldId id="506" r:id="rId38"/>
    <p:sldId id="464" r:id="rId39"/>
    <p:sldId id="507" r:id="rId40"/>
    <p:sldId id="465" r:id="rId41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800" b="1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+mn-cs"/>
      </a:defRPr>
    </a:lvl1pPr>
    <a:lvl2pPr marL="342900" algn="l" rtl="0" eaLnBrk="0" fontAlgn="base" hangingPunct="0">
      <a:spcBef>
        <a:spcPct val="0"/>
      </a:spcBef>
      <a:spcAft>
        <a:spcPct val="0"/>
      </a:spcAft>
      <a:defRPr sz="1800" b="1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+mn-cs"/>
      </a:defRPr>
    </a:lvl2pPr>
    <a:lvl3pPr marL="685800" algn="l" rtl="0" eaLnBrk="0" fontAlgn="base" hangingPunct="0">
      <a:spcBef>
        <a:spcPct val="0"/>
      </a:spcBef>
      <a:spcAft>
        <a:spcPct val="0"/>
      </a:spcAft>
      <a:defRPr sz="1800" b="1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+mn-cs"/>
      </a:defRPr>
    </a:lvl3pPr>
    <a:lvl4pPr marL="1028700" algn="l" rtl="0" eaLnBrk="0" fontAlgn="base" hangingPunct="0">
      <a:spcBef>
        <a:spcPct val="0"/>
      </a:spcBef>
      <a:spcAft>
        <a:spcPct val="0"/>
      </a:spcAft>
      <a:defRPr sz="1800" b="1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+mn-cs"/>
      </a:defRPr>
    </a:lvl4pPr>
    <a:lvl5pPr marL="1371600" algn="l" rtl="0" eaLnBrk="0" fontAlgn="base" hangingPunct="0">
      <a:spcBef>
        <a:spcPct val="0"/>
      </a:spcBef>
      <a:spcAft>
        <a:spcPct val="0"/>
      </a:spcAft>
      <a:defRPr sz="1800" b="1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+mn-cs"/>
      </a:defRPr>
    </a:lvl5pPr>
    <a:lvl6pPr marL="1714500" algn="l" defTabSz="685800" rtl="0" eaLnBrk="1" latinLnBrk="0" hangingPunct="1">
      <a:defRPr sz="1800" b="1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+mn-cs"/>
      </a:defRPr>
    </a:lvl6pPr>
    <a:lvl7pPr marL="2057400" algn="l" defTabSz="685800" rtl="0" eaLnBrk="1" latinLnBrk="0" hangingPunct="1">
      <a:defRPr sz="1800" b="1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+mn-cs"/>
      </a:defRPr>
    </a:lvl7pPr>
    <a:lvl8pPr marL="2400300" algn="l" defTabSz="685800" rtl="0" eaLnBrk="1" latinLnBrk="0" hangingPunct="1">
      <a:defRPr sz="1800" b="1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+mn-cs"/>
      </a:defRPr>
    </a:lvl8pPr>
    <a:lvl9pPr marL="2743200" algn="l" defTabSz="685800" rtl="0" eaLnBrk="1" latinLnBrk="0" hangingPunct="1">
      <a:defRPr sz="1800" b="1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 钰婷" initials="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74" y="108"/>
      </p:cViewPr>
      <p:guideLst>
        <p:guide orient="horz" pos="156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8" d="100"/>
        <a:sy n="1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313756-87E7-4F83-A8CD-ABE365421596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2297B217-FE97-4380-9836-DC8F73313856}">
      <dgm:prSet phldrT="[文本]" custT="1"/>
      <dgm:spPr>
        <a:solidFill>
          <a:schemeClr val="bg1"/>
        </a:solidFill>
      </dgm:spPr>
      <dgm:t>
        <a:bodyPr vert="vert"/>
        <a:lstStyle/>
        <a:p>
          <a:pPr algn="ctr"/>
          <a:r>
            <a: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魏晋南北朝时期</a:t>
          </a:r>
        </a:p>
      </dgm:t>
    </dgm:pt>
    <dgm:pt modelId="{8AE13599-76D4-448A-932A-F0CE49B5322A}" type="parTrans" cxnId="{2F2983D9-BDCB-425D-B887-3893B1379C42}">
      <dgm:prSet/>
      <dgm:spPr/>
      <dgm:t>
        <a:bodyPr/>
        <a:lstStyle/>
        <a:p>
          <a:endParaRPr lang="zh-CN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E82AE8-A860-4538-A0EE-CE401C4861DD}" type="sibTrans" cxnId="{2F2983D9-BDCB-425D-B887-3893B1379C42}">
      <dgm:prSet/>
      <dgm:spPr/>
      <dgm:t>
        <a:bodyPr/>
        <a:lstStyle/>
        <a:p>
          <a:endParaRPr lang="zh-CN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A3B0890-5D33-4121-B4D1-3694AA113913}">
      <dgm:prSet phldrT="[文本]" phldr="0" custT="0"/>
      <dgm:spPr>
        <a:noFill/>
      </dgm:spPr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曹操父子为代表的建安文学</a:t>
          </a:r>
          <a:r>
            <a: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yi</a:t>
          </a:r>
        </a:p>
      </dgm:t>
    </dgm:pt>
    <dgm:pt modelId="{300132C3-069B-43C0-AE9B-7B877F5F75EB}" type="parTrans" cxnId="{3A294B41-0A49-4F2C-9B73-DBC8266BE472}">
      <dgm:prSet/>
      <dgm:spPr/>
      <dgm:t>
        <a:bodyPr/>
        <a:lstStyle/>
        <a:p>
          <a:pPr algn="l"/>
          <a:endParaRPr lang="zh-CN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78ECBAA-4B22-477F-9C0F-210A310709DB}" type="sibTrans" cxnId="{3A294B41-0A49-4F2C-9B73-DBC8266BE472}">
      <dgm:prSet/>
      <dgm:spPr/>
      <dgm:t>
        <a:bodyPr/>
        <a:lstStyle/>
        <a:p>
          <a:endParaRPr lang="zh-CN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214AF0-9F84-46DE-A4A4-E4B6CE74079C}">
      <dgm:prSet phldrT="[文本]"/>
      <dgm:spPr>
        <a:solidFill>
          <a:schemeClr val="bg1"/>
        </a:solidFill>
      </dgm:spPr>
      <dgm:t>
        <a:bodyPr/>
        <a:lstStyle/>
        <a:p>
          <a:pPr algn="l"/>
          <a:r>
            <a: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东晋陶渊明的田园诗</a:t>
          </a:r>
        </a:p>
      </dgm:t>
    </dgm:pt>
    <dgm:pt modelId="{BE789BEE-CF15-4140-8EBC-30DD6DEB4BC6}" type="parTrans" cxnId="{24FDC296-B000-4483-80A7-4ACDFEB449A2}">
      <dgm:prSet/>
      <dgm:spPr/>
      <dgm:t>
        <a:bodyPr/>
        <a:lstStyle/>
        <a:p>
          <a:pPr algn="l"/>
          <a:endParaRPr lang="zh-CN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542440-EABB-47F2-81D7-667702D685C9}" type="sibTrans" cxnId="{24FDC296-B000-4483-80A7-4ACDFEB449A2}">
      <dgm:prSet/>
      <dgm:spPr/>
      <dgm:t>
        <a:bodyPr/>
        <a:lstStyle/>
        <a:p>
          <a:endParaRPr lang="zh-CN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C293392-E610-4315-BE52-548F52D5C8A5}">
      <dgm:prSet/>
      <dgm:spPr>
        <a:solidFill>
          <a:schemeClr val="bg1"/>
        </a:solidFill>
      </dgm:spPr>
      <dgm:t>
        <a:bodyPr/>
        <a:lstStyle/>
        <a:p>
          <a:pPr algn="l"/>
          <a:r>
            <a: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南朝骈文</a:t>
          </a:r>
          <a:endParaRPr lang="en-US" altLang="zh-C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6D1E174-7D5E-4CB7-82E8-870DAD2C7DBB}" type="parTrans" cxnId="{202F495C-A786-48DB-BE9F-E8D7FD0FF706}">
      <dgm:prSet/>
      <dgm:spPr/>
      <dgm:t>
        <a:bodyPr/>
        <a:lstStyle/>
        <a:p>
          <a:pPr algn="l"/>
          <a:endParaRPr lang="zh-CN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CFE3BED-6109-480E-BEB6-2AED67288BF2}" type="sibTrans" cxnId="{202F495C-A786-48DB-BE9F-E8D7FD0FF706}">
      <dgm:prSet/>
      <dgm:spPr/>
      <dgm:t>
        <a:bodyPr/>
        <a:lstStyle/>
        <a:p>
          <a:endParaRPr lang="zh-CN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E51643A-239E-4E94-A3BB-7563D747D465}">
      <dgm:prSet/>
      <dgm:spPr>
        <a:solidFill>
          <a:schemeClr val="bg1"/>
        </a:solidFill>
      </dgm:spPr>
      <dgm:t>
        <a:bodyPr/>
        <a:lstStyle/>
        <a:p>
          <a:pPr algn="l"/>
          <a:r>
            <a: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南北朝民歌</a:t>
          </a:r>
        </a:p>
      </dgm:t>
    </dgm:pt>
    <dgm:pt modelId="{DBE267BC-6042-4F1F-9102-1390D57C65E4}" type="parTrans" cxnId="{CFAA1824-92B9-4E14-9ADD-73E98D456549}">
      <dgm:prSet/>
      <dgm:spPr/>
      <dgm:t>
        <a:bodyPr/>
        <a:lstStyle/>
        <a:p>
          <a:pPr algn="l"/>
          <a:endParaRPr lang="zh-CN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DC61834-9D0C-42AD-B8A9-79D9F10C9ACB}" type="sibTrans" cxnId="{CFAA1824-92B9-4E14-9ADD-73E98D456549}">
      <dgm:prSet/>
      <dgm:spPr/>
      <dgm:t>
        <a:bodyPr/>
        <a:lstStyle/>
        <a:p>
          <a:endParaRPr lang="zh-CN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63CA97-2FAF-4CEA-AD5A-ABE854011CE4}" type="pres">
      <dgm:prSet presAssocID="{6B313756-87E7-4F83-A8CD-ABE36542159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B5D866-130A-47FD-8E96-218042C991FE}" type="pres">
      <dgm:prSet presAssocID="{2297B217-FE97-4380-9836-DC8F73313856}" presName="root1" presStyleCnt="0"/>
      <dgm:spPr/>
    </dgm:pt>
    <dgm:pt modelId="{60520E36-E4BB-48D3-A5C4-FB4DABB8EE1B}" type="pres">
      <dgm:prSet presAssocID="{2297B217-FE97-4380-9836-DC8F7331385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D2206C-36F2-4613-840D-B83F6A8E0F4E}" type="pres">
      <dgm:prSet presAssocID="{2297B217-FE97-4380-9836-DC8F73313856}" presName="level2hierChild" presStyleCnt="0"/>
      <dgm:spPr/>
    </dgm:pt>
    <dgm:pt modelId="{36C8B375-CDFC-44EF-A8B1-4BB867633093}" type="pres">
      <dgm:prSet presAssocID="{300132C3-069B-43C0-AE9B-7B877F5F75EB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4A3D6986-87FE-419B-AB41-519DB498F268}" type="pres">
      <dgm:prSet presAssocID="{300132C3-069B-43C0-AE9B-7B877F5F75EB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605D8177-5AFA-49BD-9528-46231EABC5D0}" type="pres">
      <dgm:prSet presAssocID="{AA3B0890-5D33-4121-B4D1-3694AA113913}" presName="root2" presStyleCnt="0"/>
      <dgm:spPr/>
    </dgm:pt>
    <dgm:pt modelId="{6A799F07-7F53-49B3-9B14-42CF551E9863}" type="pres">
      <dgm:prSet presAssocID="{AA3B0890-5D33-4121-B4D1-3694AA113913}" presName="LevelTwoTextNode" presStyleLbl="node2" presStyleIdx="0" presStyleCnt="4" custScaleX="1646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28A78-A922-44CF-88BD-7CA88E983537}" type="pres">
      <dgm:prSet presAssocID="{AA3B0890-5D33-4121-B4D1-3694AA113913}" presName="level3hierChild" presStyleCnt="0"/>
      <dgm:spPr/>
    </dgm:pt>
    <dgm:pt modelId="{18763CC9-ED7C-498B-AA7E-2C0BCAFA169D}" type="pres">
      <dgm:prSet presAssocID="{BE789BEE-CF15-4140-8EBC-30DD6DEB4BC6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245475A2-5152-47D1-AA2B-129831434AF6}" type="pres">
      <dgm:prSet presAssocID="{BE789BEE-CF15-4140-8EBC-30DD6DEB4BC6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C3F08C31-1831-489D-B166-F2F7D24B3177}" type="pres">
      <dgm:prSet presAssocID="{EB214AF0-9F84-46DE-A4A4-E4B6CE74079C}" presName="root2" presStyleCnt="0"/>
      <dgm:spPr/>
    </dgm:pt>
    <dgm:pt modelId="{86A234D4-C37A-4EED-AF61-EC6E443FB436}" type="pres">
      <dgm:prSet presAssocID="{EB214AF0-9F84-46DE-A4A4-E4B6CE74079C}" presName="LevelTwoTextNode" presStyleLbl="node2" presStyleIdx="1" presStyleCnt="4" custScaleX="1804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F9AD37-6613-4FDA-95CE-3F4E9B39297B}" type="pres">
      <dgm:prSet presAssocID="{EB214AF0-9F84-46DE-A4A4-E4B6CE74079C}" presName="level3hierChild" presStyleCnt="0"/>
      <dgm:spPr/>
    </dgm:pt>
    <dgm:pt modelId="{97245ACC-6543-4718-9B26-C53EAD8E3DBB}" type="pres">
      <dgm:prSet presAssocID="{36D1E174-7D5E-4CB7-82E8-870DAD2C7DBB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82AA7971-BD1B-4A0B-9E55-D3ECC6707DE2}" type="pres">
      <dgm:prSet presAssocID="{36D1E174-7D5E-4CB7-82E8-870DAD2C7DBB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C856B4ED-9C4C-4A57-880B-C51D45F25452}" type="pres">
      <dgm:prSet presAssocID="{2C293392-E610-4315-BE52-548F52D5C8A5}" presName="root2" presStyleCnt="0"/>
      <dgm:spPr/>
    </dgm:pt>
    <dgm:pt modelId="{FC0AD63B-BFE4-48AE-AAB5-52E393FCDB20}" type="pres">
      <dgm:prSet presAssocID="{2C293392-E610-4315-BE52-548F52D5C8A5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9D9EE2-8126-4907-A3A1-251B315FA42E}" type="pres">
      <dgm:prSet presAssocID="{2C293392-E610-4315-BE52-548F52D5C8A5}" presName="level3hierChild" presStyleCnt="0"/>
      <dgm:spPr/>
    </dgm:pt>
    <dgm:pt modelId="{4BBD9ABA-BC82-4F18-AC05-5054C3109502}" type="pres">
      <dgm:prSet presAssocID="{DBE267BC-6042-4F1F-9102-1390D57C65E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DA2F29B6-6D4D-4AE5-9C4B-0D45CD0CC9BB}" type="pres">
      <dgm:prSet presAssocID="{DBE267BC-6042-4F1F-9102-1390D57C65E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C0FF258A-2E0C-44F2-824F-F48A90481BB3}" type="pres">
      <dgm:prSet presAssocID="{EE51643A-239E-4E94-A3BB-7563D747D465}" presName="root2" presStyleCnt="0"/>
      <dgm:spPr/>
    </dgm:pt>
    <dgm:pt modelId="{1971F3BC-05C3-4FD4-BC24-1BAF474318C4}" type="pres">
      <dgm:prSet presAssocID="{EE51643A-239E-4E94-A3BB-7563D747D465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FC6061-28B4-4F5B-8647-9BA922847B0C}" type="pres">
      <dgm:prSet presAssocID="{EE51643A-239E-4E94-A3BB-7563D747D465}" presName="level3hierChild" presStyleCnt="0"/>
      <dgm:spPr/>
    </dgm:pt>
  </dgm:ptLst>
  <dgm:cxnLst>
    <dgm:cxn modelId="{202F495C-A786-48DB-BE9F-E8D7FD0FF706}" srcId="{2297B217-FE97-4380-9836-DC8F73313856}" destId="{2C293392-E610-4315-BE52-548F52D5C8A5}" srcOrd="2" destOrd="0" parTransId="{36D1E174-7D5E-4CB7-82E8-870DAD2C7DBB}" sibTransId="{BCFE3BED-6109-480E-BEB6-2AED67288BF2}"/>
    <dgm:cxn modelId="{2F2983D9-BDCB-425D-B887-3893B1379C42}" srcId="{6B313756-87E7-4F83-A8CD-ABE365421596}" destId="{2297B217-FE97-4380-9836-DC8F73313856}" srcOrd="0" destOrd="0" parTransId="{8AE13599-76D4-448A-932A-F0CE49B5322A}" sibTransId="{0FE82AE8-A860-4538-A0EE-CE401C4861DD}"/>
    <dgm:cxn modelId="{95CCC67F-D0F9-4723-B3B9-3EF6456D17C5}" type="presOf" srcId="{BE789BEE-CF15-4140-8EBC-30DD6DEB4BC6}" destId="{245475A2-5152-47D1-AA2B-129831434AF6}" srcOrd="1" destOrd="0" presId="urn:microsoft.com/office/officeart/2008/layout/HorizontalMultiLevelHierarchy#1"/>
    <dgm:cxn modelId="{BF53BC7B-83AD-410B-8EC6-66B8AE0CEF62}" type="presOf" srcId="{36D1E174-7D5E-4CB7-82E8-870DAD2C7DBB}" destId="{82AA7971-BD1B-4A0B-9E55-D3ECC6707DE2}" srcOrd="1" destOrd="0" presId="urn:microsoft.com/office/officeart/2008/layout/HorizontalMultiLevelHierarchy#1"/>
    <dgm:cxn modelId="{2B679796-5867-4DE6-8090-8082EA0DF85A}" type="presOf" srcId="{AA3B0890-5D33-4121-B4D1-3694AA113913}" destId="{6A799F07-7F53-49B3-9B14-42CF551E9863}" srcOrd="0" destOrd="0" presId="urn:microsoft.com/office/officeart/2008/layout/HorizontalMultiLevelHierarchy#1"/>
    <dgm:cxn modelId="{CFAA1824-92B9-4E14-9ADD-73E98D456549}" srcId="{2297B217-FE97-4380-9836-DC8F73313856}" destId="{EE51643A-239E-4E94-A3BB-7563D747D465}" srcOrd="3" destOrd="0" parTransId="{DBE267BC-6042-4F1F-9102-1390D57C65E4}" sibTransId="{ADC61834-9D0C-42AD-B8A9-79D9F10C9ACB}"/>
    <dgm:cxn modelId="{D0BA0A8B-6E23-4301-A209-A58DC008B80B}" type="presOf" srcId="{DBE267BC-6042-4F1F-9102-1390D57C65E4}" destId="{DA2F29B6-6D4D-4AE5-9C4B-0D45CD0CC9BB}" srcOrd="1" destOrd="0" presId="urn:microsoft.com/office/officeart/2008/layout/HorizontalMultiLevelHierarchy#1"/>
    <dgm:cxn modelId="{C4857D3B-EF84-4A42-9C11-35EE3A839DA9}" type="presOf" srcId="{BE789BEE-CF15-4140-8EBC-30DD6DEB4BC6}" destId="{18763CC9-ED7C-498B-AA7E-2C0BCAFA169D}" srcOrd="0" destOrd="0" presId="urn:microsoft.com/office/officeart/2008/layout/HorizontalMultiLevelHierarchy#1"/>
    <dgm:cxn modelId="{922146CF-63C8-4E65-872F-2BEF36634667}" type="presOf" srcId="{2C293392-E610-4315-BE52-548F52D5C8A5}" destId="{FC0AD63B-BFE4-48AE-AAB5-52E393FCDB20}" srcOrd="0" destOrd="0" presId="urn:microsoft.com/office/officeart/2008/layout/HorizontalMultiLevelHierarchy#1"/>
    <dgm:cxn modelId="{2E253F75-A5AA-4D19-ACD1-49B262CB3220}" type="presOf" srcId="{DBE267BC-6042-4F1F-9102-1390D57C65E4}" destId="{4BBD9ABA-BC82-4F18-AC05-5054C3109502}" srcOrd="0" destOrd="0" presId="urn:microsoft.com/office/officeart/2008/layout/HorizontalMultiLevelHierarchy#1"/>
    <dgm:cxn modelId="{3A294B41-0A49-4F2C-9B73-DBC8266BE472}" srcId="{2297B217-FE97-4380-9836-DC8F73313856}" destId="{AA3B0890-5D33-4121-B4D1-3694AA113913}" srcOrd="0" destOrd="0" parTransId="{300132C3-069B-43C0-AE9B-7B877F5F75EB}" sibTransId="{878ECBAA-4B22-477F-9C0F-210A310709DB}"/>
    <dgm:cxn modelId="{24FDC296-B000-4483-80A7-4ACDFEB449A2}" srcId="{2297B217-FE97-4380-9836-DC8F73313856}" destId="{EB214AF0-9F84-46DE-A4A4-E4B6CE74079C}" srcOrd="1" destOrd="0" parTransId="{BE789BEE-CF15-4140-8EBC-30DD6DEB4BC6}" sibTransId="{D5542440-EABB-47F2-81D7-667702D685C9}"/>
    <dgm:cxn modelId="{7CFEE699-EC8C-49E7-BBCA-D0FE82C11D08}" type="presOf" srcId="{36D1E174-7D5E-4CB7-82E8-870DAD2C7DBB}" destId="{97245ACC-6543-4718-9B26-C53EAD8E3DBB}" srcOrd="0" destOrd="0" presId="urn:microsoft.com/office/officeart/2008/layout/HorizontalMultiLevelHierarchy#1"/>
    <dgm:cxn modelId="{4D357193-0D1C-498C-AE0D-C4FE197A5804}" type="presOf" srcId="{2297B217-FE97-4380-9836-DC8F73313856}" destId="{60520E36-E4BB-48D3-A5C4-FB4DABB8EE1B}" srcOrd="0" destOrd="0" presId="urn:microsoft.com/office/officeart/2008/layout/HorizontalMultiLevelHierarchy#1"/>
    <dgm:cxn modelId="{7A253E1D-2142-481E-92D0-094482572162}" type="presOf" srcId="{EE51643A-239E-4E94-A3BB-7563D747D465}" destId="{1971F3BC-05C3-4FD4-BC24-1BAF474318C4}" srcOrd="0" destOrd="0" presId="urn:microsoft.com/office/officeart/2008/layout/HorizontalMultiLevelHierarchy#1"/>
    <dgm:cxn modelId="{F28767E5-21E7-4606-A889-B233C7D2FCEE}" type="presOf" srcId="{6B313756-87E7-4F83-A8CD-ABE365421596}" destId="{8263CA97-2FAF-4CEA-AD5A-ABE854011CE4}" srcOrd="0" destOrd="0" presId="urn:microsoft.com/office/officeart/2008/layout/HorizontalMultiLevelHierarchy#1"/>
    <dgm:cxn modelId="{995835C4-5013-4B28-94B6-94A2BFCF2833}" type="presOf" srcId="{300132C3-069B-43C0-AE9B-7B877F5F75EB}" destId="{36C8B375-CDFC-44EF-A8B1-4BB867633093}" srcOrd="0" destOrd="0" presId="urn:microsoft.com/office/officeart/2008/layout/HorizontalMultiLevelHierarchy#1"/>
    <dgm:cxn modelId="{A1941EDC-CB4F-4062-B744-22DD5CFC979E}" type="presOf" srcId="{EB214AF0-9F84-46DE-A4A4-E4B6CE74079C}" destId="{86A234D4-C37A-4EED-AF61-EC6E443FB436}" srcOrd="0" destOrd="0" presId="urn:microsoft.com/office/officeart/2008/layout/HorizontalMultiLevelHierarchy#1"/>
    <dgm:cxn modelId="{2D9D95E4-43EA-4324-BBAC-C5072E45D0D8}" type="presOf" srcId="{300132C3-069B-43C0-AE9B-7B877F5F75EB}" destId="{4A3D6986-87FE-419B-AB41-519DB498F268}" srcOrd="1" destOrd="0" presId="urn:microsoft.com/office/officeart/2008/layout/HorizontalMultiLevelHierarchy#1"/>
    <dgm:cxn modelId="{900970BA-DDEB-42F2-A7FE-311DFF7031AB}" type="presParOf" srcId="{8263CA97-2FAF-4CEA-AD5A-ABE854011CE4}" destId="{1CB5D866-130A-47FD-8E96-218042C991FE}" srcOrd="0" destOrd="0" presId="urn:microsoft.com/office/officeart/2008/layout/HorizontalMultiLevelHierarchy#1"/>
    <dgm:cxn modelId="{244D13CE-0778-42AF-B7EE-A6C56A2A7356}" type="presParOf" srcId="{1CB5D866-130A-47FD-8E96-218042C991FE}" destId="{60520E36-E4BB-48D3-A5C4-FB4DABB8EE1B}" srcOrd="0" destOrd="0" presId="urn:microsoft.com/office/officeart/2008/layout/HorizontalMultiLevelHierarchy#1"/>
    <dgm:cxn modelId="{D13528B3-FBBB-4F6B-AB89-27FF61FCEFF2}" type="presParOf" srcId="{1CB5D866-130A-47FD-8E96-218042C991FE}" destId="{77D2206C-36F2-4613-840D-B83F6A8E0F4E}" srcOrd="1" destOrd="0" presId="urn:microsoft.com/office/officeart/2008/layout/HorizontalMultiLevelHierarchy#1"/>
    <dgm:cxn modelId="{75FCD340-0331-453A-9894-1062E5B9BE37}" type="presParOf" srcId="{77D2206C-36F2-4613-840D-B83F6A8E0F4E}" destId="{36C8B375-CDFC-44EF-A8B1-4BB867633093}" srcOrd="0" destOrd="0" presId="urn:microsoft.com/office/officeart/2008/layout/HorizontalMultiLevelHierarchy#1"/>
    <dgm:cxn modelId="{8A7EC084-DA9A-4134-B283-10BD3C01C4E5}" type="presParOf" srcId="{36C8B375-CDFC-44EF-A8B1-4BB867633093}" destId="{4A3D6986-87FE-419B-AB41-519DB498F268}" srcOrd="0" destOrd="0" presId="urn:microsoft.com/office/officeart/2008/layout/HorizontalMultiLevelHierarchy#1"/>
    <dgm:cxn modelId="{CCD1A14D-237B-4754-ADF8-3629186AC44D}" type="presParOf" srcId="{77D2206C-36F2-4613-840D-B83F6A8E0F4E}" destId="{605D8177-5AFA-49BD-9528-46231EABC5D0}" srcOrd="1" destOrd="0" presId="urn:microsoft.com/office/officeart/2008/layout/HorizontalMultiLevelHierarchy#1"/>
    <dgm:cxn modelId="{814BD278-DD31-4019-93CC-46D0DF6A8296}" type="presParOf" srcId="{605D8177-5AFA-49BD-9528-46231EABC5D0}" destId="{6A799F07-7F53-49B3-9B14-42CF551E9863}" srcOrd="0" destOrd="0" presId="urn:microsoft.com/office/officeart/2008/layout/HorizontalMultiLevelHierarchy#1"/>
    <dgm:cxn modelId="{613BD709-122B-4B35-A80F-4BC63ED7399D}" type="presParOf" srcId="{605D8177-5AFA-49BD-9528-46231EABC5D0}" destId="{6BE28A78-A922-44CF-88BD-7CA88E983537}" srcOrd="1" destOrd="0" presId="urn:microsoft.com/office/officeart/2008/layout/HorizontalMultiLevelHierarchy#1"/>
    <dgm:cxn modelId="{45DA4B88-815F-489B-AD73-04D622553B69}" type="presParOf" srcId="{77D2206C-36F2-4613-840D-B83F6A8E0F4E}" destId="{18763CC9-ED7C-498B-AA7E-2C0BCAFA169D}" srcOrd="2" destOrd="0" presId="urn:microsoft.com/office/officeart/2008/layout/HorizontalMultiLevelHierarchy#1"/>
    <dgm:cxn modelId="{1CB92DCE-A8FB-4F6E-88F8-CFBE8D498F53}" type="presParOf" srcId="{18763CC9-ED7C-498B-AA7E-2C0BCAFA169D}" destId="{245475A2-5152-47D1-AA2B-129831434AF6}" srcOrd="0" destOrd="0" presId="urn:microsoft.com/office/officeart/2008/layout/HorizontalMultiLevelHierarchy#1"/>
    <dgm:cxn modelId="{5680675B-7F51-429D-906C-FE54B97E39EF}" type="presParOf" srcId="{77D2206C-36F2-4613-840D-B83F6A8E0F4E}" destId="{C3F08C31-1831-489D-B166-F2F7D24B3177}" srcOrd="3" destOrd="0" presId="urn:microsoft.com/office/officeart/2008/layout/HorizontalMultiLevelHierarchy#1"/>
    <dgm:cxn modelId="{38F05050-6371-4960-8F4E-DEE86AE97A72}" type="presParOf" srcId="{C3F08C31-1831-489D-B166-F2F7D24B3177}" destId="{86A234D4-C37A-4EED-AF61-EC6E443FB436}" srcOrd="0" destOrd="0" presId="urn:microsoft.com/office/officeart/2008/layout/HorizontalMultiLevelHierarchy#1"/>
    <dgm:cxn modelId="{0E53592E-5A7F-4E33-8052-BE0C699FAF34}" type="presParOf" srcId="{C3F08C31-1831-489D-B166-F2F7D24B3177}" destId="{24F9AD37-6613-4FDA-95CE-3F4E9B39297B}" srcOrd="1" destOrd="0" presId="urn:microsoft.com/office/officeart/2008/layout/HorizontalMultiLevelHierarchy#1"/>
    <dgm:cxn modelId="{68615CFB-48F1-4B65-A710-C80F40EB8466}" type="presParOf" srcId="{77D2206C-36F2-4613-840D-B83F6A8E0F4E}" destId="{97245ACC-6543-4718-9B26-C53EAD8E3DBB}" srcOrd="4" destOrd="0" presId="urn:microsoft.com/office/officeart/2008/layout/HorizontalMultiLevelHierarchy#1"/>
    <dgm:cxn modelId="{AA64D0C7-CA1F-4787-89C7-0176D236AED4}" type="presParOf" srcId="{97245ACC-6543-4718-9B26-C53EAD8E3DBB}" destId="{82AA7971-BD1B-4A0B-9E55-D3ECC6707DE2}" srcOrd="0" destOrd="0" presId="urn:microsoft.com/office/officeart/2008/layout/HorizontalMultiLevelHierarchy#1"/>
    <dgm:cxn modelId="{C61E1C1F-0838-483D-81B3-6151143D7A5D}" type="presParOf" srcId="{77D2206C-36F2-4613-840D-B83F6A8E0F4E}" destId="{C856B4ED-9C4C-4A57-880B-C51D45F25452}" srcOrd="5" destOrd="0" presId="urn:microsoft.com/office/officeart/2008/layout/HorizontalMultiLevelHierarchy#1"/>
    <dgm:cxn modelId="{AB941DC6-5716-41A0-AAB0-D9E15D845B74}" type="presParOf" srcId="{C856B4ED-9C4C-4A57-880B-C51D45F25452}" destId="{FC0AD63B-BFE4-48AE-AAB5-52E393FCDB20}" srcOrd="0" destOrd="0" presId="urn:microsoft.com/office/officeart/2008/layout/HorizontalMultiLevelHierarchy#1"/>
    <dgm:cxn modelId="{DDBC8C20-BEB8-41A1-AA82-DAB149BC8060}" type="presParOf" srcId="{C856B4ED-9C4C-4A57-880B-C51D45F25452}" destId="{B79D9EE2-8126-4907-A3A1-251B315FA42E}" srcOrd="1" destOrd="0" presId="urn:microsoft.com/office/officeart/2008/layout/HorizontalMultiLevelHierarchy#1"/>
    <dgm:cxn modelId="{9E49C263-0DC1-4CE7-8A21-ACCE568B897E}" type="presParOf" srcId="{77D2206C-36F2-4613-840D-B83F6A8E0F4E}" destId="{4BBD9ABA-BC82-4F18-AC05-5054C3109502}" srcOrd="6" destOrd="0" presId="urn:microsoft.com/office/officeart/2008/layout/HorizontalMultiLevelHierarchy#1"/>
    <dgm:cxn modelId="{C9603873-5C3C-4F1A-B044-FA76E3CF1C29}" type="presParOf" srcId="{4BBD9ABA-BC82-4F18-AC05-5054C3109502}" destId="{DA2F29B6-6D4D-4AE5-9C4B-0D45CD0CC9BB}" srcOrd="0" destOrd="0" presId="urn:microsoft.com/office/officeart/2008/layout/HorizontalMultiLevelHierarchy#1"/>
    <dgm:cxn modelId="{7FC3882E-2740-470F-8159-2C46F64AAC24}" type="presParOf" srcId="{77D2206C-36F2-4613-840D-B83F6A8E0F4E}" destId="{C0FF258A-2E0C-44F2-824F-F48A90481BB3}" srcOrd="7" destOrd="0" presId="urn:microsoft.com/office/officeart/2008/layout/HorizontalMultiLevelHierarchy#1"/>
    <dgm:cxn modelId="{3B81BE12-67BC-480D-AEBC-F2CCFDD5DCD5}" type="presParOf" srcId="{C0FF258A-2E0C-44F2-824F-F48A90481BB3}" destId="{1971F3BC-05C3-4FD4-BC24-1BAF474318C4}" srcOrd="0" destOrd="0" presId="urn:microsoft.com/office/officeart/2008/layout/HorizontalMultiLevelHierarchy#1"/>
    <dgm:cxn modelId="{8DB71B4D-DBA4-4647-B432-E958AC7AABEE}" type="presParOf" srcId="{C0FF258A-2E0C-44F2-824F-F48A90481BB3}" destId="{CFFC6061-28B4-4F5B-8647-9BA922847B0C}" srcOrd="1" destOrd="0" presId="urn:microsoft.com/office/officeart/2008/layout/HorizontalMultiLevelHierarchy#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D9ABA-BC82-4F18-AC05-5054C3109502}">
      <dsp:nvSpPr>
        <dsp:cNvPr id="0" name=""/>
        <dsp:cNvSpPr/>
      </dsp:nvSpPr>
      <dsp:spPr>
        <a:xfrm>
          <a:off x="731877" y="2114867"/>
          <a:ext cx="478331" cy="136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9165" y="0"/>
              </a:lnTo>
              <a:lnTo>
                <a:pt x="239165" y="1367183"/>
              </a:lnTo>
              <a:lnTo>
                <a:pt x="478331" y="136718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34832" y="2762247"/>
        <a:ext cx="72422" cy="72422"/>
      </dsp:txXfrm>
    </dsp:sp>
    <dsp:sp modelId="{97245ACC-6543-4718-9B26-C53EAD8E3DBB}">
      <dsp:nvSpPr>
        <dsp:cNvPr id="0" name=""/>
        <dsp:cNvSpPr/>
      </dsp:nvSpPr>
      <dsp:spPr>
        <a:xfrm>
          <a:off x="731877" y="2114867"/>
          <a:ext cx="478331" cy="4557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9165" y="0"/>
              </a:lnTo>
              <a:lnTo>
                <a:pt x="239165" y="455727"/>
              </a:lnTo>
              <a:lnTo>
                <a:pt x="478331" y="45572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54526" y="2326214"/>
        <a:ext cx="33033" cy="33033"/>
      </dsp:txXfrm>
    </dsp:sp>
    <dsp:sp modelId="{18763CC9-ED7C-498B-AA7E-2C0BCAFA169D}">
      <dsp:nvSpPr>
        <dsp:cNvPr id="0" name=""/>
        <dsp:cNvSpPr/>
      </dsp:nvSpPr>
      <dsp:spPr>
        <a:xfrm>
          <a:off x="731877" y="1659139"/>
          <a:ext cx="478331" cy="455727"/>
        </a:xfrm>
        <a:custGeom>
          <a:avLst/>
          <a:gdLst/>
          <a:ahLst/>
          <a:cxnLst/>
          <a:rect l="0" t="0" r="0" b="0"/>
          <a:pathLst>
            <a:path>
              <a:moveTo>
                <a:pt x="0" y="455727"/>
              </a:moveTo>
              <a:lnTo>
                <a:pt x="239165" y="455727"/>
              </a:lnTo>
              <a:lnTo>
                <a:pt x="239165" y="0"/>
              </a:lnTo>
              <a:lnTo>
                <a:pt x="478331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54526" y="1870486"/>
        <a:ext cx="33033" cy="33033"/>
      </dsp:txXfrm>
    </dsp:sp>
    <dsp:sp modelId="{36C8B375-CDFC-44EF-A8B1-4BB867633093}">
      <dsp:nvSpPr>
        <dsp:cNvPr id="0" name=""/>
        <dsp:cNvSpPr/>
      </dsp:nvSpPr>
      <dsp:spPr>
        <a:xfrm>
          <a:off x="731877" y="747684"/>
          <a:ext cx="478331" cy="1367183"/>
        </a:xfrm>
        <a:custGeom>
          <a:avLst/>
          <a:gdLst/>
          <a:ahLst/>
          <a:cxnLst/>
          <a:rect l="0" t="0" r="0" b="0"/>
          <a:pathLst>
            <a:path>
              <a:moveTo>
                <a:pt x="0" y="1367183"/>
              </a:moveTo>
              <a:lnTo>
                <a:pt x="239165" y="1367183"/>
              </a:lnTo>
              <a:lnTo>
                <a:pt x="239165" y="0"/>
              </a:lnTo>
              <a:lnTo>
                <a:pt x="478331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34832" y="1395064"/>
        <a:ext cx="72422" cy="72422"/>
      </dsp:txXfrm>
    </dsp:sp>
    <dsp:sp modelId="{60520E36-E4BB-48D3-A5C4-FB4DABB8EE1B}">
      <dsp:nvSpPr>
        <dsp:cNvPr id="0" name=""/>
        <dsp:cNvSpPr/>
      </dsp:nvSpPr>
      <dsp:spPr>
        <a:xfrm rot="16200000">
          <a:off x="-1551558" y="1750285"/>
          <a:ext cx="3837707" cy="729164"/>
        </a:xfrm>
        <a:prstGeom prst="rect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魏晋南北朝时期</a:t>
          </a:r>
        </a:p>
      </dsp:txBody>
      <dsp:txXfrm>
        <a:off x="-1551558" y="1750285"/>
        <a:ext cx="3837707" cy="729164"/>
      </dsp:txXfrm>
    </dsp:sp>
    <dsp:sp modelId="{6A799F07-7F53-49B3-9B14-42CF551E9863}">
      <dsp:nvSpPr>
        <dsp:cNvPr id="0" name=""/>
        <dsp:cNvSpPr/>
      </dsp:nvSpPr>
      <dsp:spPr>
        <a:xfrm>
          <a:off x="1210209" y="383102"/>
          <a:ext cx="3938081" cy="729164"/>
        </a:xfrm>
        <a:prstGeom prst="rect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曹操父子为代表的建安文学</a:t>
          </a:r>
          <a:r>
            <a:rPr lang="en-US" altLang="zh-CN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yi</a:t>
          </a:r>
        </a:p>
      </dsp:txBody>
      <dsp:txXfrm>
        <a:off x="1210209" y="383102"/>
        <a:ext cx="3938081" cy="729164"/>
      </dsp:txXfrm>
    </dsp:sp>
    <dsp:sp modelId="{86A234D4-C37A-4EED-AF61-EC6E443FB436}">
      <dsp:nvSpPr>
        <dsp:cNvPr id="0" name=""/>
        <dsp:cNvSpPr/>
      </dsp:nvSpPr>
      <dsp:spPr>
        <a:xfrm>
          <a:off x="1210209" y="1294557"/>
          <a:ext cx="4316657" cy="729164"/>
        </a:xfrm>
        <a:prstGeom prst="rect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东晋陶渊明的田园诗</a:t>
          </a:r>
        </a:p>
      </dsp:txBody>
      <dsp:txXfrm>
        <a:off x="1210209" y="1294557"/>
        <a:ext cx="4316657" cy="729164"/>
      </dsp:txXfrm>
    </dsp:sp>
    <dsp:sp modelId="{FC0AD63B-BFE4-48AE-AAB5-52E393FCDB20}">
      <dsp:nvSpPr>
        <dsp:cNvPr id="0" name=""/>
        <dsp:cNvSpPr/>
      </dsp:nvSpPr>
      <dsp:spPr>
        <a:xfrm>
          <a:off x="1210209" y="2206013"/>
          <a:ext cx="2391659" cy="729164"/>
        </a:xfrm>
        <a:prstGeom prst="rect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南朝骈文</a:t>
          </a:r>
          <a:endParaRPr lang="en-US" altLang="zh-CN" sz="22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10209" y="2206013"/>
        <a:ext cx="2391659" cy="729164"/>
      </dsp:txXfrm>
    </dsp:sp>
    <dsp:sp modelId="{1971F3BC-05C3-4FD4-BC24-1BAF474318C4}">
      <dsp:nvSpPr>
        <dsp:cNvPr id="0" name=""/>
        <dsp:cNvSpPr/>
      </dsp:nvSpPr>
      <dsp:spPr>
        <a:xfrm>
          <a:off x="1210209" y="3117468"/>
          <a:ext cx="2391659" cy="729164"/>
        </a:xfrm>
        <a:prstGeom prst="rect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南北朝民歌</a:t>
          </a:r>
        </a:p>
      </dsp:txBody>
      <dsp:txXfrm>
        <a:off x="1210209" y="3117468"/>
        <a:ext cx="2391659" cy="729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86A9-A778-42A9-B209-6640895FD4DC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9BA27-1F24-4B24-A8E2-CCE1F6CB4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powerpoint/" TargetMode="External"/><Relationship Id="rId13" Type="http://schemas.openxmlformats.org/officeDocument/2006/relationships/hyperlink" Target="http://www.1ppt.com/jianli/" TargetMode="External"/><Relationship Id="rId18" Type="http://schemas.openxmlformats.org/officeDocument/2006/relationships/hyperlink" Target="http://www.1ppt.com/kejian/meishu/" TargetMode="External"/><Relationship Id="rId3" Type="http://schemas.openxmlformats.org/officeDocument/2006/relationships/hyperlink" Target="http://www.1ppt.com/moban/" TargetMode="External"/><Relationship Id="rId21" Type="http://schemas.openxmlformats.org/officeDocument/2006/relationships/hyperlink" Target="http://www.1ppt.com/kejian/huaxue/" TargetMode="External"/><Relationship Id="rId7" Type="http://schemas.openxmlformats.org/officeDocument/2006/relationships/hyperlink" Target="http://www.1ppt.com/xiazai/" TargetMode="External"/><Relationship Id="rId12" Type="http://schemas.openxmlformats.org/officeDocument/2006/relationships/hyperlink" Target="http://www.1ppt.com/jiaoan/" TargetMode="External"/><Relationship Id="rId17" Type="http://schemas.openxmlformats.org/officeDocument/2006/relationships/hyperlink" Target="http://www.1ppt.com/kejian/yingyu/" TargetMode="External"/><Relationship Id="rId2" Type="http://schemas.openxmlformats.org/officeDocument/2006/relationships/slide" Target="../slides/slide11.xml"/><Relationship Id="rId16" Type="http://schemas.openxmlformats.org/officeDocument/2006/relationships/hyperlink" Target="http://www.1ppt.com/kejian/shuxue/" TargetMode="External"/><Relationship Id="rId20" Type="http://schemas.openxmlformats.org/officeDocument/2006/relationships/hyperlink" Target="http://www.1ppt.com/kejian/wuli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1ppt.com/tubiao/" TargetMode="External"/><Relationship Id="rId11" Type="http://schemas.openxmlformats.org/officeDocument/2006/relationships/hyperlink" Target="http://www.1ppt.com/shiti/" TargetMode="External"/><Relationship Id="rId24" Type="http://schemas.openxmlformats.org/officeDocument/2006/relationships/hyperlink" Target="http://www.1ppt.com/kejian/lishi/" TargetMode="External"/><Relationship Id="rId5" Type="http://schemas.openxmlformats.org/officeDocument/2006/relationships/hyperlink" Target="http://www.1ppt.com/beijing/" TargetMode="External"/><Relationship Id="rId15" Type="http://schemas.openxmlformats.org/officeDocument/2006/relationships/hyperlink" Target="http://www.1ppt.com/kejian/yuwen/" TargetMode="External"/><Relationship Id="rId23" Type="http://schemas.openxmlformats.org/officeDocument/2006/relationships/hyperlink" Target="http://www.1ppt.com/kejian/dili/" TargetMode="External"/><Relationship Id="rId10" Type="http://schemas.openxmlformats.org/officeDocument/2006/relationships/hyperlink" Target="http://www.1ppt.com/excel/" TargetMode="External"/><Relationship Id="rId19" Type="http://schemas.openxmlformats.org/officeDocument/2006/relationships/hyperlink" Target="http://www.1ppt.com/kejian/kexue/" TargetMode="External"/><Relationship Id="rId4" Type="http://schemas.openxmlformats.org/officeDocument/2006/relationships/hyperlink" Target="http://www.1ppt.com/sucai/" TargetMode="External"/><Relationship Id="rId9" Type="http://schemas.openxmlformats.org/officeDocument/2006/relationships/hyperlink" Target="http://www.1ppt.com/word/" TargetMode="External"/><Relationship Id="rId14" Type="http://schemas.openxmlformats.org/officeDocument/2006/relationships/hyperlink" Target="http://www.1ppt.com/kejian/" TargetMode="External"/><Relationship Id="rId22" Type="http://schemas.openxmlformats.org/officeDocument/2006/relationships/hyperlink" Target="http://www.1ppt.com/kejian/shengwu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65D2-3D3F-4108-9C1E-21CB58C64CD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>
                <a:latin typeface="楷体" panose="02010609060101010101" charset="-122"/>
                <a:ea typeface="楷体" panose="02010609060101010101" charset="-122"/>
              </a:rPr>
              <a:t>“画以传神”</a:t>
            </a:r>
            <a:endParaRPr lang="en-US" altLang="zh-CN" sz="1200" b="0" dirty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sz="1200" b="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1200" b="0" dirty="0">
                <a:latin typeface="楷体" panose="02010609060101010101" charset="-122"/>
                <a:ea typeface="楷体" panose="02010609060101010101" charset="-122"/>
              </a:rPr>
              <a:t>以形写神：传神写照，尽在眼中</a:t>
            </a:r>
            <a:endParaRPr lang="en-US" altLang="zh-CN" sz="1200" b="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东晋时期已出现专职画家：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这是相传我国东晋的优秀画家顾恺之所绘的由唐人描摹的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女史箴图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。它长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厘米，宽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349.5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厘米。图中所示的是该摹本的局部。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女史箴图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地塑造了不同身份的宫廷妇女形象，一定程度上反映了作者所处时代的妇女生活情景。图中的妇女形象端庄秀美，神情温顺柔和，体现了顾恺之绘画用线精细绵密，如“春蚕吐丝”，人物形神兼备的艺术特点。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女史箴图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唐摹本是我国现存最古老的画卷之一，原为清内府收藏，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1900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年被侵华英军掠走，现收藏在英国大英博物馆。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东晋顾恺之依据三国时期魏国大文学家曹植的作品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洛神赋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进行构思创作，绘制出了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洛神赋图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。运笔细劲古朴，色彩艳丽厚重，人物刻画生动传神。他充分发挥了丰富的艺术想象力，通过巧妙的构图，描绘出曹植在洛水之畔与洛水之神宓妃相会的浪漫故事。画中所描绘的洛神端庄美丽，含情脉脉，仪态万千。这位美丽非凡的仙女，据说正是使曹植寝食不安、朝思暮想的恋人甄氏的化身。 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/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山水画</a:t>
            </a:r>
            <a:endParaRPr lang="en-US" altLang="zh-CN" sz="1200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1219200"/>
            <a:r>
              <a:rPr lang="zh-CN" altLang="en-US" sz="12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rPr>
              <a:t>不拘泥于物体本身的真实性，而</a:t>
            </a:r>
            <a:r>
              <a:rPr lang="zh-CN" altLang="en-US" sz="12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重在其背后的主观真实</a:t>
            </a:r>
            <a:r>
              <a:rPr lang="zh-CN" altLang="en-US" sz="12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rPr>
              <a:t>，“</a:t>
            </a:r>
            <a:r>
              <a:rPr lang="zh-CN" altLang="en-US" sz="12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山川使我为山川言</a:t>
            </a:r>
            <a:r>
              <a:rPr lang="zh-CN" altLang="en-US" sz="12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rPr>
              <a:t>”，这是中国山水画一个非常重要的特征</a:t>
            </a:r>
          </a:p>
          <a:p>
            <a:pPr defTabSz="1219200"/>
            <a:r>
              <a:rPr lang="zh-CN" altLang="en-US" sz="1200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青绿山水画</a:t>
            </a:r>
            <a:endParaRPr lang="en-US" altLang="zh-CN" sz="1200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1219200"/>
            <a:r>
              <a:rPr lang="zh-CN" altLang="en-US" sz="12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rPr>
              <a:t>隋代展子虔</a:t>
            </a:r>
            <a:r>
              <a:rPr lang="en-US" altLang="zh-CN" sz="12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rPr>
              <a:t>游春图</a:t>
            </a:r>
            <a:r>
              <a:rPr lang="en-US" altLang="zh-CN" sz="12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 sz="12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rPr>
              <a:t>，中国现存最早的山水卷轴</a:t>
            </a:r>
            <a:endParaRPr lang="en-US" altLang="zh-CN" sz="1200" dirty="0">
              <a:solidFill>
                <a:prstClr val="black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1200" b="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0964686-40FA-41EE-A96E-5889C54FFB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1.</a:t>
            </a:r>
            <a:r>
              <a:rPr lang="zh-CN" altLang="en-US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北魏的第三任皇帝信仰道教并</a:t>
            </a:r>
            <a:r>
              <a:rPr lang="zh-CN" altLang="en-US" sz="1200" b="1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试图压制佛教</a:t>
            </a:r>
            <a:r>
              <a:rPr lang="zh-CN" altLang="en-US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，经过此一短暂的间隔，后来北魏皇室又恢复了</a:t>
            </a:r>
            <a:r>
              <a:rPr lang="zh-CN" altLang="en-US" sz="1200" b="1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以信仰佛教作为标识</a:t>
            </a:r>
            <a:r>
              <a:rPr lang="zh-CN" altLang="en-US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的统治家族身份。有一个北魏皇帝有五座释迦牟尼佛的青铜雕像，每一座代表一位在他之前进行统治的皇帝。在北魏都城之外的</a:t>
            </a:r>
            <a:r>
              <a:rPr lang="zh-CN" altLang="en-US" sz="1200" b="1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云冈</a:t>
            </a:r>
            <a:r>
              <a:rPr lang="zh-CN" altLang="en-US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，最初开凿的</a:t>
            </a:r>
            <a:r>
              <a:rPr lang="zh-CN" altLang="en-US" sz="1200" b="1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五座石窟</a:t>
            </a:r>
            <a:r>
              <a:rPr lang="zh-CN" altLang="en-US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也是将北魏统治者当作佛陀来纪念。</a:t>
            </a:r>
            <a:endParaRPr lang="en-US" altLang="zh-CN" sz="12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2.</a:t>
            </a:r>
            <a:r>
              <a:rPr lang="zh-CN" altLang="en-US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诗圣</a:t>
            </a:r>
            <a:r>
              <a:rPr lang="en-US" altLang="zh-CN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——</a:t>
            </a:r>
            <a:r>
              <a:rPr lang="zh-CN" altLang="en-US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杜甫，画圣</a:t>
            </a:r>
            <a:r>
              <a:rPr lang="en-US" altLang="zh-CN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——</a:t>
            </a:r>
            <a:r>
              <a:rPr lang="zh-CN" altLang="en-US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吴道子，书圣</a:t>
            </a:r>
            <a:r>
              <a:rPr lang="en-US" altLang="zh-CN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——</a:t>
            </a:r>
            <a:r>
              <a:rPr lang="zh-CN" altLang="en-US" sz="1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王羲之</a:t>
            </a:r>
          </a:p>
          <a:p>
            <a:endParaRPr lang="zh-CN" altLang="en-US" sz="1200" b="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0964686-40FA-41EE-A96E-5889C54FFB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>
                <a:latin typeface="楷体" panose="02010609060101010101" charset="-122"/>
                <a:ea typeface="楷体" panose="02010609060101010101" charset="-122"/>
              </a:rPr>
              <a:t>我国传统四大学科：天、医、农、算</a:t>
            </a:r>
            <a:endParaRPr lang="en-US" altLang="zh-CN" sz="1200" b="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1.19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世纪英国著名生物学家达尔文先生称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齐民要术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为“古代中国的百科全书”。 该书被翻译成多种外文传阅，在国际上有着广泛影响，尤其是日本非常重视此书。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古代农谚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立春无后霜，插柳正相当。 </a:t>
            </a:r>
          </a:p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惊蜇点瓜，遍地开花。</a:t>
            </a:r>
            <a:br>
              <a:rPr lang="zh-CN" alt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清明前后，点瓜种豆。</a:t>
            </a:r>
          </a:p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谷雨前十天，种棉最当先。 </a:t>
            </a:r>
          </a:p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夏至不过不暖，冬至不过不寒。</a:t>
            </a:r>
            <a:br>
              <a:rPr lang="zh-CN" alt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九月无霜地也寒。</a:t>
            </a:r>
          </a:p>
          <a:p>
            <a:endParaRPr lang="zh-CN" altLang="en-US" sz="1200" b="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0964686-40FA-41EE-A96E-5889C54FFB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0964686-40FA-41EE-A96E-5889C54FFB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80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65D2-3D3F-4108-9C1E-21CB58C64CD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65D2-3D3F-4108-9C1E-21CB58C64CD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3"/>
              </a:rPr>
              <a:t>www.1ppt.com/moban/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             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素材：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4"/>
              </a:rPr>
              <a:t>www.1ppt.com/sucai/</a:t>
            </a:r>
            <a:endParaRPr lang="en-US" altLang="zh-CN" sz="9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背景：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5"/>
              </a:rPr>
              <a:t>www.1ppt.com/beijing/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              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图表：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6"/>
              </a:rPr>
              <a:t>www.1ppt.com/tubiao/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 </a:t>
            </a:r>
          </a:p>
          <a:p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下载：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7"/>
              </a:rPr>
              <a:t>www.1ppt.com/xiazai/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                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教程：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8"/>
              </a:rPr>
              <a:t>www.1ppt.com/powerpoint/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 </a:t>
            </a:r>
          </a:p>
          <a:p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Word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9"/>
              </a:rPr>
              <a:t>www.1ppt.com/word/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               Excel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10"/>
              </a:rPr>
              <a:t>www.1ppt.com/excel/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         </a:t>
            </a: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试卷下载：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11"/>
              </a:rPr>
              <a:t>www.1ppt.com/shiti/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               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教案下载：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12"/>
              </a:rPr>
              <a:t>www.1ppt.com/jiaoan/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          </a:t>
            </a: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个人简历：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13"/>
              </a:rPr>
              <a:t>www.1ppt.com/jianli/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               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课件：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14"/>
              </a:rPr>
              <a:t>www.1ppt.com/kejian/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语文课件：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15"/>
              </a:rPr>
              <a:t>www.1ppt.com/kejian/yuwen/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数学课件：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16"/>
              </a:rPr>
              <a:t>www.1ppt.com/kejian/shuxue/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英语课件：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17"/>
              </a:rPr>
              <a:t>www.1ppt.com/kejian/yingyu/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美术课件：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18"/>
              </a:rPr>
              <a:t>www.1ppt.com/kejian/meishu/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科学课件：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19"/>
              </a:rPr>
              <a:t>www.1ppt.com/kejian/kexue/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物理课件：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20"/>
              </a:rPr>
              <a:t>www.1ppt.com/kejian/wuli/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化学课件：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21"/>
              </a:rPr>
              <a:t>www.1ppt.com/kejian/huaxue/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生物课件：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22"/>
              </a:rPr>
              <a:t>www.1ppt.com/kejian/shengwu/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地理课件：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23"/>
              </a:rPr>
              <a:t>www.1ppt.com/kejian/dili/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        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</a:rPr>
              <a:t>历史课件：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hlinkClick r:id="rId24"/>
              </a:rPr>
              <a:t>www.1ppt.com/kejian/lishi/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</a:rPr>
              <a:t> 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9BA27-1F24-4B24-A8E2-CCE1F6CB479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65D2-3D3F-4108-9C1E-21CB58C64CD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/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</a:rPr>
              <a:t>“年寿有时而尽，荣乐止乎其身，二者必至之常期，未若文章之无穷。”</a:t>
            </a:r>
            <a:endParaRPr lang="en-US" altLang="zh-CN" sz="1200" dirty="0">
              <a:latin typeface="楷体" panose="02010609060101010101" charset="-122"/>
              <a:ea typeface="楷体" panose="02010609060101010101" charset="-122"/>
            </a:endParaRPr>
          </a:p>
          <a:p>
            <a:pPr indent="457200" algn="r"/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</a:rPr>
              <a:t>曹丕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</a:rPr>
              <a:t>典论▪论文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</a:rPr>
              <a:t>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</a:rPr>
              <a:t>从魏晋时期开始，文学开始有了自己独立的价值，诗人和作家凭借文学是可以不朽的。</a:t>
            </a:r>
            <a:endParaRPr lang="en-US" altLang="zh-CN" sz="1200" dirty="0"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</a:rPr>
              <a:t>2.</a:t>
            </a:r>
          </a:p>
          <a:p>
            <a:pPr algn="l"/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</a:rPr>
              <a:t>李白的诗歌颂祖国山河的壮美，抒发了昂扬的进取精神，表现出蔑视权贵、超凡脱俗的风骨</a:t>
            </a:r>
            <a:r>
              <a:rPr lang="zh-CN" altLang="en-US" sz="1200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李白的诗飘逸洒脱，充满想象力和感染力，具有浓郁的浪漫情怀，李白因此享有“诗仙”的美誉</a:t>
            </a:r>
            <a:endParaRPr lang="en-US" altLang="zh-CN" sz="1200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杜甫的诗反映了历史的真情实况，故有“诗史”之称，他被誉为“诗圣”。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杜甫的很多诗作反映了战争和政治腐败给人民带的痛苦，抒发悲愤凄婉之情</a:t>
            </a:r>
          </a:p>
          <a:p>
            <a:r>
              <a:rPr lang="zh-CN" altLang="en-US" sz="1200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白居易的诗歌平易近人，通俗易懂，妇孺都会吟唱，深受大众欢迎。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白居易的诗直面社会现实，揭示了统治者的腐化和人民的疾苦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1200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3.</a:t>
            </a:r>
            <a:r>
              <a:rPr lang="zh-CN" altLang="en-US" sz="1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建安文学。</a:t>
            </a:r>
            <a:r>
              <a:rPr lang="zh-CN" altLang="en-US" sz="12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表作家主要是曹氏父子（曹操、曹丕、曹植），建安七子（孔融、陈琳、王粲、徐干、阮瑀、应玚、刘桢）和蔡琰等。建安作家用自己的笔直抒胸襟，抒发渴望建功立业的雄心壮志，形成了高扬政治理想、哀叹人生苦短、追求个性特点和浓郁悲剧色彩的文学特征。诗歌、辞赋和散文均有发展，掀起了我国诗歌史上文人创作的第一个高潮。由于其时正是汉献帝建安年代，故后世称为建安文学，也称建安风骨</a:t>
            </a:r>
            <a:endParaRPr lang="en-US" altLang="zh-CN" sz="12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2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200" b="1" dirty="0">
                <a:latin typeface="黑体" panose="02010609060101010101" charset="-122"/>
                <a:ea typeface="黑体" panose="02010609060101010101" charset="-122"/>
              </a:rPr>
              <a:t>山水田园诗。</a:t>
            </a:r>
            <a:r>
              <a:rPr lang="zh-CN" altLang="en-US" sz="1200" b="1" dirty="0"/>
              <a:t>陶渊明等诗人形成东晋田园诗派，谢灵运、谢朓等诗人形成南朝山水诗派，王维、孟浩然等诗人形成盛唐山水田园诗派。诗人们以山水田园为审美对象，把细腻的笔触投向静谧的山林，悠闲的田野，创造出一种田园牧歌式的生活，借以表达对现实的不满，对宁静平和生活的向往。</a:t>
            </a:r>
            <a:endParaRPr lang="en-US" altLang="zh-CN" sz="1200" b="1" dirty="0"/>
          </a:p>
          <a:p>
            <a:r>
              <a:rPr lang="zh-CN" altLang="en-US" sz="12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山川之美，古来共谈。高峰入云，清流见底。两岸石壁，五色交辉。青林翠竹，四时俱备。晓雾将歇，猿鸟乱鸣；夕日欲颓，沉鳞竞跃。</a:t>
            </a:r>
            <a:r>
              <a:rPr lang="en-US" altLang="zh-CN" sz="9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——</a:t>
            </a:r>
            <a:r>
              <a:rPr lang="zh-CN" altLang="en-US" sz="9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陶弘景</a:t>
            </a:r>
            <a:r>
              <a:rPr lang="zh-CN" altLang="en-US" sz="9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lang="en-US" altLang="zh-CN" sz="9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9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答谢中书书</a:t>
            </a:r>
            <a:r>
              <a:rPr lang="en-US" altLang="zh-CN" sz="9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0" dirty="0"/>
              <a:t>4.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</a:rPr>
              <a:t>初唐文学。</a:t>
            </a:r>
            <a:r>
              <a:rPr lang="zh-CN" altLang="en-US" sz="1200" dirty="0"/>
              <a:t>以王勃、杨炯、卢照邻和骆宾王等为代表，诗歌内容从宫廷生活到江河山川，处于文学新旧过渡阶段。</a:t>
            </a:r>
          </a:p>
          <a:p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</a:rPr>
              <a:t>盛唐文学。</a:t>
            </a:r>
            <a:r>
              <a:rPr lang="zh-CN" altLang="en-US" sz="1200" dirty="0"/>
              <a:t>形成了以李白为代表的浪漫诗派；岑参、王昌龄为代表的边塞诗派；王维、孟浩然为代表的山水诗派；杜甫为代表的现实主义诗人。</a:t>
            </a:r>
          </a:p>
          <a:p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</a:rPr>
              <a:t>中晚唐文学。</a:t>
            </a:r>
            <a:r>
              <a:rPr lang="zh-CN" altLang="en-US" sz="1200" dirty="0"/>
              <a:t>以白居易、元稹、张籍为代表，掀起新乐府运动；晚唐杜牧、李商隐等人的诗歌带有浓重的忧郁色彩。</a:t>
            </a:r>
            <a:endParaRPr lang="en-US" altLang="zh-CN" sz="1200" dirty="0"/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盛唐：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诗风开朗奔放、刚健清新，反映了唐朝国力强盛、文化开放；</a:t>
            </a: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中唐：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诗风平实浅近、讽喻诗作大量涌现，反映了唐朝的社会弊端日益暴露；</a:t>
            </a: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晚唐：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诗风凝重沉郁，反映了唐帝国的日渐衰弱。</a:t>
            </a:r>
          </a:p>
          <a:p>
            <a:endParaRPr lang="en-US" altLang="zh-CN" sz="1200" dirty="0"/>
          </a:p>
          <a:p>
            <a:r>
              <a:rPr lang="en-US" altLang="zh-CN" sz="1200" dirty="0"/>
              <a:t>5.</a:t>
            </a:r>
            <a:r>
              <a:rPr lang="zh-CN" altLang="en-US" sz="1200" dirty="0"/>
              <a:t>历史上儒释道三家彼此融合，形成了中国独游的传统文化，在古代诗坛，也有三个人代表着这三大流派</a:t>
            </a:r>
            <a:endParaRPr lang="en-US" altLang="zh-CN" sz="1200" dirty="0"/>
          </a:p>
          <a:p>
            <a:r>
              <a:rPr lang="zh-CN" altLang="en-US" sz="1200" dirty="0"/>
              <a:t>①李白深受道家思想影响，诗的风格逍遥奔放，仙气外露，因此称为“诗仙”。</a:t>
            </a:r>
            <a:endParaRPr lang="en-US" altLang="zh-CN" sz="1200" dirty="0"/>
          </a:p>
          <a:p>
            <a:r>
              <a:rPr lang="zh-CN" altLang="en-US" sz="1200" dirty="0"/>
              <a:t>②王维深受佛教思想影响，诗的内容充满禅意，追求内心恬静，因此称“诗佛”。</a:t>
            </a:r>
            <a:endParaRPr lang="en-US" altLang="zh-CN" sz="1200" dirty="0"/>
          </a:p>
          <a:p>
            <a:r>
              <a:rPr lang="zh-CN" altLang="en-US" sz="1200" dirty="0"/>
              <a:t>③杜甫则出身宦官世家，深受儒家思想的影响，诗中表达了积极地入世，忧国忧民的思想，因此被称为“诗圣”。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zh-CN" altLang="en-US" sz="1200" dirty="0"/>
          </a:p>
          <a:p>
            <a:endParaRPr lang="zh-CN" altLang="en-US" sz="1200" b="1" dirty="0"/>
          </a:p>
          <a:p>
            <a:endParaRPr lang="zh-CN" altLang="en-US" sz="12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1200" b="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0964686-40FA-41EE-A96E-5889C54FFB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>
                <a:latin typeface="楷体" panose="02010609060101010101" charset="-122"/>
                <a:ea typeface="楷体" panose="02010609060101010101" charset="-122"/>
              </a:rPr>
              <a:t>“书以写意”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0964686-40FA-41EE-A96E-5889C54FFB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53" y="841773"/>
            <a:ext cx="6857702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53" y="2701529"/>
            <a:ext cx="6857702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35" y="273851"/>
            <a:ext cx="7886537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735" y="1369219"/>
            <a:ext cx="7886537" cy="3263504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534" y="273845"/>
            <a:ext cx="1970741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735" y="273845"/>
            <a:ext cx="5801480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lIns="68580" tIns="34290" rIns="68580" bIns="34290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 lIns="68580" tIns="34290" rIns="68580" bIns="34290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200151"/>
            <a:ext cx="4038600" cy="3394472"/>
          </a:xfrm>
        </p:spPr>
        <p:txBody>
          <a:bodyPr lIns="68580" tIns="34290" rIns="68580" bIns="34290"/>
          <a:lstStyle/>
          <a:p>
            <a:pPr lvl="0"/>
            <a:endParaRPr lang="zh-CN" altLang="en-US" noProof="0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 lIns="68580" tIns="34290" rIns="68580" bIns="34290"/>
          <a:lstStyle>
            <a:lvl1pPr>
              <a:defRPr/>
            </a:lvl1pPr>
          </a:lstStyle>
          <a:p>
            <a:fld id="{9E36EF90-B72A-41DE-8205-3C579AB691F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  <p:sndAc>
      <p:stSnd>
        <p:snd r:embed="rId1" name="type.wav"/>
      </p:stSnd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3829520" cy="25680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775320"/>
            <a:ext cx="3829050" cy="25680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35" y="273851"/>
            <a:ext cx="7886537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735" y="1369219"/>
            <a:ext cx="7886537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457201"/>
            <a:ext cx="4650122" cy="38861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1974639"/>
            <a:ext cx="2951767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974639"/>
            <a:ext cx="4451212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831546"/>
            <a:ext cx="7773339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153616"/>
            <a:ext cx="7773339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279597"/>
            <a:ext cx="7773339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496751"/>
            <a:ext cx="777333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207517"/>
            <a:ext cx="247423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1775320"/>
            <a:ext cx="246864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207517"/>
            <a:ext cx="2477513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775320"/>
            <a:ext cx="24786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207517"/>
            <a:ext cx="2478696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3585811"/>
            <a:ext cx="2472307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3153615"/>
            <a:ext cx="247637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85811"/>
            <a:ext cx="2477514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3153615"/>
            <a:ext cx="247551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585809"/>
            <a:ext cx="2478790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1775320"/>
            <a:ext cx="7773339" cy="25680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72" y="1282313"/>
            <a:ext cx="7886537" cy="2139553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972" y="3442107"/>
            <a:ext cx="7886537" cy="112514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4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8035" indent="0">
              <a:buNone/>
              <a:defRPr sz="1200"/>
            </a:lvl7pPr>
            <a:lvl8pPr marL="2400935" indent="0">
              <a:buNone/>
              <a:defRPr sz="1200"/>
            </a:lvl8pPr>
            <a:lvl9pPr marL="2743835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transition>
    <p:zo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1"/>
            <a:ext cx="1914995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457201"/>
            <a:ext cx="5744043" cy="38861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zo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35" y="273851"/>
            <a:ext cx="7886537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735" y="1369219"/>
            <a:ext cx="7886537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zo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lIns="68580" tIns="34290" rIns="68580" bIns="34290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 lIns="68580" tIns="34290" rIns="68580" bIns="34290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200151"/>
            <a:ext cx="4038600" cy="3394472"/>
          </a:xfrm>
        </p:spPr>
        <p:txBody>
          <a:bodyPr lIns="68580" tIns="34290" rIns="68580" bIns="34290"/>
          <a:lstStyle/>
          <a:p>
            <a:pPr lvl="0"/>
            <a:endParaRPr lang="zh-CN" altLang="en-US" noProof="0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 lIns="68580" tIns="34290" rIns="68580" bIns="34290"/>
          <a:lstStyle>
            <a:lvl1pPr>
              <a:defRPr/>
            </a:lvl1pPr>
          </a:lstStyle>
          <a:p>
            <a:fld id="{9E36EF90-B72A-41DE-8205-3C579AB691F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  <p:sndAc>
      <p:stSnd>
        <p:snd r:embed="rId1" name="type.wav"/>
      </p:stSnd>
    </p:sndAc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posición de imagen"/>
          <p:cNvSpPr>
            <a:spLocks noGrp="1"/>
          </p:cNvSpPr>
          <p:nvPr>
            <p:ph type="pic" sz="quarter" idx="13" hasCustomPrompt="1"/>
          </p:nvPr>
        </p:nvSpPr>
        <p:spPr>
          <a:xfrm>
            <a:off x="2377178" y="2049622"/>
            <a:ext cx="1318691" cy="156191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  <p:sp>
        <p:nvSpPr>
          <p:cNvPr id="8" name="2 Marcador de posición de imagen"/>
          <p:cNvSpPr>
            <a:spLocks noGrp="1"/>
          </p:cNvSpPr>
          <p:nvPr>
            <p:ph type="pic" sz="quarter" idx="15" hasCustomPrompt="1"/>
          </p:nvPr>
        </p:nvSpPr>
        <p:spPr>
          <a:xfrm>
            <a:off x="1545129" y="2830579"/>
            <a:ext cx="1491395" cy="161997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  <p:sp>
        <p:nvSpPr>
          <p:cNvPr id="7" name="2 Marcador de posición de imagen"/>
          <p:cNvSpPr>
            <a:spLocks noGrp="1"/>
          </p:cNvSpPr>
          <p:nvPr>
            <p:ph type="pic" sz="quarter" idx="14" hasCustomPrompt="1"/>
          </p:nvPr>
        </p:nvSpPr>
        <p:spPr>
          <a:xfrm>
            <a:off x="1204380" y="1364594"/>
            <a:ext cx="1391343" cy="151836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38430213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35" y="273851"/>
            <a:ext cx="7886537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741" y="1369219"/>
            <a:ext cx="3885515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8566" y="1369219"/>
            <a:ext cx="3886706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575494" y="1593579"/>
            <a:ext cx="735006" cy="2412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www.1ppt.com/moban/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背景：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www.1ppt.com/beijing/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www.1ppt.com/xiazai/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www.1ppt.com/ziliao/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www.1ppt.com/fanwen/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www.1ppt.com/shiti/  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www.1ppt.com/jiaoan/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www.1ppt.cn                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语文课件：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www.1ppt.com/kejian/yuwen/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数学课件：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www.1ppt.com/kejian/shuxue/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英语课件：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www.1ppt.com/kejian/yingyu/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美术课件：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www.1ppt.com/kejian/meishu/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科学课件：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www.1ppt.com/kejian/kexue/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物理课件：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www.1ppt.com/kejian/wuli/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化学课件：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www.1ppt.com/kejian/huaxue/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生物课件：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www.1ppt.com/kejian/shengwu/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地理课件：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www.1ppt.com/kejian/dili/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历史课件：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www.1ppt.com/kejian/lishi/       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925" y="273851"/>
            <a:ext cx="7886536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924" y="1260874"/>
            <a:ext cx="3868845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924" y="1878806"/>
            <a:ext cx="3868845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8565" y="1260874"/>
            <a:ext cx="3887897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8565" y="1878806"/>
            <a:ext cx="3887897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35" y="273851"/>
            <a:ext cx="7886537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927" y="342900"/>
            <a:ext cx="2949562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904" y="740577"/>
            <a:ext cx="4628561" cy="3655219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927" y="1543052"/>
            <a:ext cx="2949562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0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8035" indent="0">
              <a:buNone/>
              <a:defRPr sz="800"/>
            </a:lvl7pPr>
            <a:lvl8pPr marL="2400935" indent="0">
              <a:buNone/>
              <a:defRPr sz="800"/>
            </a:lvl8pPr>
            <a:lvl9pPr marL="2743835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927" y="342900"/>
            <a:ext cx="2949562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904" y="740577"/>
            <a:ext cx="4628561" cy="3655219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927" y="1543052"/>
            <a:ext cx="2949562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0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8035" indent="0">
              <a:buNone/>
              <a:defRPr sz="800"/>
            </a:lvl7pPr>
            <a:lvl8pPr marL="2400935" indent="0">
              <a:buNone/>
              <a:defRPr sz="800"/>
            </a:lvl8pPr>
            <a:lvl9pPr marL="2743835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1" y="1"/>
            <a:ext cx="9144000" cy="48474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horz" wrap="square" lIns="68580" tIns="34290" rIns="68580" bIns="34290" numCol="1" rtlCol="0" anchor="t" anchorCtr="0" compatLnSpc="1">
            <a:spAutoFit/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7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zoom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1" fontAlgn="base" hangingPunct="1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</p:sldLayoutIdLst>
  <p:transition>
    <p:zoom/>
  </p:transition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3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notesSlide" Target="../notesSlides/notesSlide7.xml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jpeg"/><Relationship Id="rId9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92246" y="916227"/>
            <a:ext cx="4558665" cy="5759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3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</a:t>
            </a:r>
            <a:r>
              <a:rPr lang="en-US" altLang="zh-CN" sz="33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8</a:t>
            </a:r>
            <a:r>
              <a:rPr lang="zh-CN" altLang="en-US" sz="33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课三国至隋唐的文化</a:t>
            </a:r>
          </a:p>
        </p:txBody>
      </p:sp>
      <p:pic>
        <p:nvPicPr>
          <p:cNvPr id="5" name="图片 4"/>
          <p:cNvPicPr preferRelativeResize="0"/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435103" y="1879976"/>
            <a:ext cx="3888000" cy="2646000"/>
          </a:xfrm>
          <a:prstGeom prst="rect">
            <a:avLst/>
          </a:prstGeom>
        </p:spPr>
      </p:pic>
      <p:pic>
        <p:nvPicPr>
          <p:cNvPr id="6" name="图片 5"/>
          <p:cNvPicPr preferRelativeResize="0"/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4572000" y="1879976"/>
            <a:ext cx="3888000" cy="264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25673" y="788131"/>
            <a:ext cx="1444172" cy="831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474155" y="805943"/>
            <a:ext cx="1485303" cy="8317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4635652"/>
            <a:ext cx="9144000" cy="4235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57175" indent="-257175" algn="ctr">
              <a:lnSpc>
                <a:spcPct val="110000"/>
              </a:lnSpc>
            </a:pPr>
            <a:endParaRPr lang="en-US" altLang="zh-CN" sz="21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939" y="4022461"/>
            <a:ext cx="2054236" cy="11368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118247" y="85725"/>
            <a:ext cx="2871788" cy="1082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3" name="矩形 4201"/>
          <p:cNvSpPr/>
          <p:nvPr/>
        </p:nvSpPr>
        <p:spPr>
          <a:xfrm>
            <a:off x="4564852" y="833038"/>
            <a:ext cx="3914698" cy="399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/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道教是</a:t>
            </a:r>
            <a:r>
              <a:rPr lang="zh-CN" altLang="en-US" sz="19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中国本土宗教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9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以“道”为最高信仰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，是世界五大宗教之一。 道教在中国古代鬼神崇拜观念上，以黄、老道家思想为理论根据，承袭战国以来的神仙方术衍化形成，</a:t>
            </a:r>
            <a:r>
              <a:rPr lang="zh-CN" altLang="en-US" sz="19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主要宗旨是追求长生不死、得道成仙、济世救人。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主要是奉</a:t>
            </a:r>
            <a:r>
              <a:rPr lang="zh-CN" altLang="en-US" sz="19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太上老君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为教主，并以</a:t>
            </a:r>
            <a:r>
              <a:rPr lang="zh-CN" altLang="en-US" sz="19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老子的</a:t>
            </a:r>
            <a:r>
              <a:rPr lang="en-US" altLang="zh-CN" sz="19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9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道德经</a:t>
            </a:r>
            <a:r>
              <a:rPr lang="en-US" altLang="zh-CN" sz="19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等为修仙境界经典。</a:t>
            </a:r>
            <a:endParaRPr lang="en-US" altLang="zh-CN" sz="19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zh-CN" altLang="en-US" sz="19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东汉末年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出现大量道教组织，著名的有太平道、五斗米道，</a:t>
            </a:r>
            <a:r>
              <a:rPr lang="zh-CN" altLang="en-US" sz="19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挑战了儒学的正统地位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9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9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53722" y="280271"/>
            <a:ext cx="944880" cy="55308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28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sz="3000" dirty="0">
                <a:latin typeface="华文行楷" panose="02010800040101010101" pitchFamily="2" charset="-122"/>
                <a:ea typeface="华文行楷" panose="02010800040101010101" pitchFamily="2" charset="-122"/>
              </a:rPr>
              <a:t>道教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57104" y="899222"/>
            <a:ext cx="3537942" cy="3537942"/>
            <a:chOff x="876138" y="1198963"/>
            <a:chExt cx="4717256" cy="47172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38" y="1198963"/>
              <a:ext cx="4717256" cy="4717256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82074" y="5243513"/>
              <a:ext cx="1000125" cy="542925"/>
            </a:xfrm>
            <a:prstGeom prst="rect">
              <a:avLst/>
            </a:prstGeom>
            <a:solidFill>
              <a:srgbClr val="F8EF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4200412" y="5363281"/>
              <a:ext cx="1392982" cy="542925"/>
            </a:xfrm>
            <a:prstGeom prst="rect">
              <a:avLst/>
            </a:prstGeom>
            <a:solidFill>
              <a:srgbClr val="F8EF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98875" y="837565"/>
            <a:ext cx="4586605" cy="297773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428625" indent="-428625">
              <a:buFont typeface="Wingdings" panose="05000000000000000000" pitchFamily="2" charset="2"/>
              <a:buChar char="l"/>
            </a:pPr>
            <a:r>
              <a:rPr lang="zh-CN" altLang="en-US" sz="2700" dirty="0" smtClean="0"/>
              <a:t>魏</a:t>
            </a:r>
            <a:r>
              <a:rPr lang="zh-CN" altLang="en-US" sz="2700" dirty="0"/>
              <a:t>晋南北朝：</a:t>
            </a:r>
            <a:r>
              <a:rPr lang="zh-CN" altLang="en-US" sz="2700" dirty="0">
                <a:solidFill>
                  <a:schemeClr val="tx1"/>
                </a:solidFill>
              </a:rPr>
              <a:t>中国本土宗教道教在民间广为传播；道教受到儒学的影响，主张“贵儒”和“尊道”</a:t>
            </a:r>
          </a:p>
          <a:p>
            <a:pPr marL="428625" indent="-428625">
              <a:buFont typeface="Wingdings" panose="05000000000000000000" pitchFamily="2" charset="2"/>
              <a:buChar char="l"/>
            </a:pPr>
            <a:r>
              <a:rPr lang="zh-CN" altLang="en-US" sz="2700" dirty="0"/>
              <a:t>唐朝：</a:t>
            </a:r>
            <a:r>
              <a:rPr lang="zh-CN" altLang="en-US" sz="2700" dirty="0">
                <a:solidFill>
                  <a:schemeClr val="tx1"/>
                </a:solidFill>
              </a:rPr>
              <a:t>唐朝统治者奉行三教并行政策，奉老子为祖先，道教最受尊崇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38200" y="871855"/>
            <a:ext cx="2381250" cy="359600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5898" y="354153"/>
            <a:ext cx="8072204" cy="413190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000" dirty="0"/>
              <a:t>儒学</a:t>
            </a:r>
          </a:p>
          <a:p>
            <a:pPr marL="134620" indent="-134620">
              <a:lnSpc>
                <a:spcPct val="150000"/>
              </a:lnSpc>
              <a:buFont typeface="Wingdings" panose="05000000000000000000" pitchFamily="2" charset="2"/>
              <a:buChar char="l"/>
              <a:tabLst>
                <a:tab pos="201930" algn="l"/>
              </a:tabLst>
            </a:pPr>
            <a:r>
              <a:rPr lang="zh-CN" altLang="en-US" sz="2100" dirty="0"/>
              <a:t>汉武帝：</a:t>
            </a:r>
            <a:r>
              <a:rPr lang="zh-CN" altLang="en-US" sz="2100" dirty="0">
                <a:solidFill>
                  <a:schemeClr val="tx1"/>
                </a:solidFill>
              </a:rPr>
              <a:t>罢黜百家独尊儒术，儒学地位独尊</a:t>
            </a:r>
            <a:r>
              <a:rPr lang="en-US" altLang="zh-CN" sz="2100" dirty="0">
                <a:solidFill>
                  <a:schemeClr val="tx1"/>
                </a:solidFill>
              </a:rPr>
              <a:t>——</a:t>
            </a:r>
            <a:r>
              <a:rPr lang="zh-CN" altLang="en-US" sz="2100" dirty="0">
                <a:solidFill>
                  <a:schemeClr val="tx1"/>
                </a:solidFill>
              </a:rPr>
              <a:t>呈现繁盛之势</a:t>
            </a: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100" dirty="0"/>
              <a:t>魏晋南北朝：</a:t>
            </a:r>
            <a:r>
              <a:rPr lang="zh-CN" altLang="en-US" sz="2100" dirty="0">
                <a:solidFill>
                  <a:schemeClr val="tx1"/>
                </a:solidFill>
              </a:rPr>
              <a:t>儒学自身开始吸收佛教和道教的精神</a:t>
            </a:r>
            <a:r>
              <a:rPr lang="en-US" altLang="zh-CN" sz="2100" dirty="0">
                <a:solidFill>
                  <a:schemeClr val="tx1"/>
                </a:solidFill>
              </a:rPr>
              <a:t>——</a:t>
            </a:r>
            <a:r>
              <a:rPr lang="zh-CN" altLang="en-US" sz="2100" dirty="0">
                <a:solidFill>
                  <a:schemeClr val="tx1"/>
                </a:solidFill>
              </a:rPr>
              <a:t>新的发展</a:t>
            </a: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100" dirty="0"/>
              <a:t>隋朝时期</a:t>
            </a:r>
            <a:r>
              <a:rPr lang="en-US" altLang="zh-CN" sz="2100" dirty="0"/>
              <a:t>:</a:t>
            </a:r>
            <a:r>
              <a:rPr lang="zh-CN" altLang="en-US" sz="2100" dirty="0">
                <a:solidFill>
                  <a:schemeClr val="tx1"/>
                </a:solidFill>
              </a:rPr>
              <a:t>儒学家提出儒、佛、道“三教合归儒”</a:t>
            </a:r>
            <a:r>
              <a:rPr lang="en-US" altLang="zh-CN" sz="2100" dirty="0">
                <a:solidFill>
                  <a:schemeClr val="tx1"/>
                </a:solidFill>
              </a:rPr>
              <a:t>——</a:t>
            </a:r>
            <a:r>
              <a:rPr lang="zh-CN" altLang="en-US" sz="2100" dirty="0">
                <a:solidFill>
                  <a:schemeClr val="tx1"/>
                </a:solidFill>
              </a:rPr>
              <a:t> 三教合一</a:t>
            </a: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100" dirty="0"/>
              <a:t>唐朝时期：</a:t>
            </a:r>
            <a:r>
              <a:rPr lang="zh-CN" altLang="en-US" sz="2100" dirty="0">
                <a:solidFill>
                  <a:schemeClr val="tx1"/>
                </a:solidFill>
              </a:rPr>
              <a:t>唐朝统治者奉行三教并行政策；唐中期儒学大师韩愈率先提出复兴儒学。他从维护封建统治出发，用儒家的天命论和封建纲常来反对佛教的观点，巩固儒学主流思想的统治地位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3058813" y="594440"/>
            <a:ext cx="707465" cy="106780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97180" y="748030"/>
            <a:ext cx="8743950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indent="177800" algn="l"/>
            <a:r>
              <a:rPr lang="en-US" altLang="zh-CN" sz="2800" dirty="0">
                <a:solidFill>
                  <a:schemeClr val="accent4"/>
                </a:solidFill>
                <a:effectLst/>
                <a:ea typeface="宋体" panose="02010600030101010101" pitchFamily="2" charset="-122"/>
              </a:rPr>
              <a:t>      </a:t>
            </a:r>
            <a:r>
              <a:rPr lang="zh-CN" sz="2800" dirty="0">
                <a:effectLst/>
                <a:ea typeface="宋体" panose="02010600030101010101" pitchFamily="2" charset="-122"/>
              </a:rPr>
              <a:t>“太祖皇帝初幸相国寺</a:t>
            </a:r>
            <a:r>
              <a:rPr lang="en-US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sz="2800" dirty="0">
                <a:effectLst/>
                <a:ea typeface="宋体" panose="02010600030101010101" pitchFamily="2" charset="-122"/>
              </a:rPr>
              <a:t>至佛像前烧香</a:t>
            </a:r>
            <a:r>
              <a:rPr lang="en-US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sz="2800" dirty="0">
                <a:effectLst/>
                <a:ea typeface="宋体" panose="02010600030101010101" pitchFamily="2" charset="-122"/>
              </a:rPr>
              <a:t>问当拜与不拜</a:t>
            </a:r>
            <a:r>
              <a:rPr lang="en-US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sz="2800" dirty="0">
                <a:effectLst/>
                <a:ea typeface="宋体" panose="02010600030101010101" pitchFamily="2" charset="-122"/>
              </a:rPr>
              <a:t>僧录赞宁奏曰</a:t>
            </a:r>
            <a:r>
              <a:rPr lang="en-US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sz="2800" dirty="0">
                <a:effectLst/>
                <a:ea typeface="宋体" panose="02010600030101010101" pitchFamily="2" charset="-122"/>
              </a:rPr>
              <a:t>“不拜。”问其何故</a:t>
            </a:r>
            <a:r>
              <a:rPr lang="en-US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sz="2800" dirty="0">
                <a:effectLst/>
                <a:ea typeface="宋体" panose="02010600030101010101" pitchFamily="2" charset="-122"/>
              </a:rPr>
              <a:t>对曰</a:t>
            </a:r>
            <a:r>
              <a:rPr lang="en-US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sz="2800" dirty="0">
                <a:effectLst/>
                <a:ea typeface="宋体" panose="02010600030101010101" pitchFamily="2" charset="-122"/>
              </a:rPr>
              <a:t>“见（同“现”）在佛不拜过去佛。”</a:t>
            </a:r>
            <a:endParaRPr lang="en-US" sz="2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177800" algn="l"/>
            <a:r>
              <a:rPr lang="en-US" sz="2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sz="2800" dirty="0">
              <a:effectLst/>
              <a:ea typeface="宋体" panose="02010600030101010101" pitchFamily="2" charset="-122"/>
            </a:endParaRPr>
          </a:p>
          <a:p>
            <a:pPr marL="0" indent="177800" algn="l"/>
            <a:r>
              <a:rPr lang="zh-CN" sz="2800" dirty="0">
                <a:effectLst/>
                <a:ea typeface="宋体" panose="02010600030101010101" pitchFamily="2" charset="-122"/>
              </a:rPr>
              <a:t>                                              ——欧阳修《归田录》</a:t>
            </a:r>
          </a:p>
          <a:p>
            <a:pPr marL="0" indent="177800" algn="l"/>
            <a:endParaRPr 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177800" algn="l"/>
            <a:endParaRPr 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177800" algn="ctr"/>
            <a:r>
              <a:rPr lang="zh-CN" sz="4000" dirty="0">
                <a:ea typeface="宋体" panose="02010600030101010101" pitchFamily="2" charset="-122"/>
              </a:rPr>
              <a:t>僧人开始迎合儒家纲常伦理</a:t>
            </a:r>
            <a:endParaRPr lang="en-US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177800" algn="ctr"/>
            <a:r>
              <a:rPr 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939" y="4022461"/>
            <a:ext cx="2054236" cy="11368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118247" y="85725"/>
            <a:ext cx="2871788" cy="1082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" name="文本框 2">
            <a:hlinkClick r:id="rId4" action="ppaction://hlinksldjump"/>
          </p:cNvPr>
          <p:cNvSpPr txBox="1"/>
          <p:nvPr/>
        </p:nvSpPr>
        <p:spPr>
          <a:xfrm>
            <a:off x="203662" y="197721"/>
            <a:ext cx="3775393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28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魏晋南北朝</a:t>
            </a:r>
            <a:r>
              <a:rPr lang="zh-CN" altLang="en-US" sz="3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三</a:t>
            </a:r>
            <a:r>
              <a:rPr lang="zh-CN" altLang="en-US" sz="3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教并行</a:t>
            </a:r>
          </a:p>
        </p:txBody>
      </p:sp>
      <p:sp>
        <p:nvSpPr>
          <p:cNvPr id="12" name="TextBox 82"/>
          <p:cNvSpPr txBox="1">
            <a:spLocks noChangeAspect="1"/>
          </p:cNvSpPr>
          <p:nvPr/>
        </p:nvSpPr>
        <p:spPr>
          <a:xfrm>
            <a:off x="143588" y="891271"/>
            <a:ext cx="1960561" cy="294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儒学</a:t>
            </a:r>
            <a:r>
              <a:rPr lang="zh-CN" altLang="en-US" sz="16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开始吸收佛教和道教的精神，有了新的发展。</a:t>
            </a:r>
            <a:endParaRPr lang="en-US" altLang="zh-CN" sz="16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道教：</a:t>
            </a:r>
            <a:r>
              <a:rPr lang="zh-CN" alt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受到儒学影响，主张“贵儒”和“尊儒”。</a:t>
            </a:r>
            <a:endParaRPr lang="en-US" altLang="zh-CN" sz="16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佛教：</a:t>
            </a:r>
            <a:r>
              <a:rPr lang="zh-CN" alt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吸收儒、道思想，趋于本土化。</a:t>
            </a:r>
          </a:p>
        </p:txBody>
      </p:sp>
      <p:sp>
        <p:nvSpPr>
          <p:cNvPr id="13" name="TextBox 89"/>
          <p:cNvSpPr txBox="1">
            <a:spLocks noChangeAspect="1"/>
          </p:cNvSpPr>
          <p:nvPr/>
        </p:nvSpPr>
        <p:spPr>
          <a:xfrm>
            <a:off x="4794128" y="804987"/>
            <a:ext cx="3788680" cy="327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三教并行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唐朝统治者奉行三教并行政策，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道教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最受尊崇，武则天时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佛教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在社会上也有很大发展，但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儒学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始终处于正统地位。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http://dingyue.ws.126.net/Z1CATa3eh7LYyqPA30OL3rPTpmaDmjrhWYUeQA53OvrrO1529742003318compressflag.jpe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D3D4C4"/>
              </a:clrFrom>
              <a:clrTo>
                <a:srgbClr val="D3D4C4">
                  <a:alpha val="0"/>
                </a:srgbClr>
              </a:clrTo>
            </a:clrChange>
            <a:lum bright="5000"/>
          </a:blip>
          <a:srcRect l="13668" t="29573" r="1047" b="8826"/>
          <a:stretch>
            <a:fillRect/>
          </a:stretch>
        </p:blipFill>
        <p:spPr bwMode="auto">
          <a:xfrm>
            <a:off x="6763044" y="137147"/>
            <a:ext cx="2236763" cy="3323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组合 4"/>
          <p:cNvGrpSpPr/>
          <p:nvPr/>
        </p:nvGrpSpPr>
        <p:grpSpPr>
          <a:xfrm>
            <a:off x="494588" y="227545"/>
            <a:ext cx="3766260" cy="718965"/>
            <a:chOff x="603179" y="528482"/>
            <a:chExt cx="5021681" cy="958620"/>
          </a:xfrm>
        </p:grpSpPr>
        <p:sp>
          <p:nvSpPr>
            <p:cNvPr id="6" name="Freeform 5"/>
            <p:cNvSpPr/>
            <p:nvPr/>
          </p:nvSpPr>
          <p:spPr bwMode="auto">
            <a:xfrm flipH="1">
              <a:off x="603179" y="528482"/>
              <a:ext cx="812800" cy="934557"/>
            </a:xfrm>
            <a:custGeom>
              <a:avLst/>
              <a:gdLst>
                <a:gd name="T0" fmla="*/ 0 w 926"/>
                <a:gd name="T1" fmla="*/ 369 h 2009"/>
                <a:gd name="T2" fmla="*/ 0 w 926"/>
                <a:gd name="T3" fmla="*/ 0 h 2009"/>
                <a:gd name="T4" fmla="*/ 926 w 926"/>
                <a:gd name="T5" fmla="*/ 0 h 2009"/>
                <a:gd name="T6" fmla="*/ 926 w 926"/>
                <a:gd name="T7" fmla="*/ 2009 h 2009"/>
                <a:gd name="T8" fmla="*/ 224 w 926"/>
                <a:gd name="T9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6" h="2009">
                  <a:moveTo>
                    <a:pt x="0" y="369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926" y="2009"/>
                  </a:lnTo>
                  <a:lnTo>
                    <a:pt x="224" y="2009"/>
                  </a:lnTo>
                </a:path>
              </a:pathLst>
            </a:custGeom>
            <a:noFill/>
            <a:ln w="190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18784" y="748438"/>
              <a:ext cx="46060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儒学复兴运动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0200" y="3418446"/>
            <a:ext cx="3453462" cy="461665"/>
          </a:xfrm>
          <a:prstGeom prst="rect">
            <a:avLst/>
          </a:prstGeom>
          <a:solidFill>
            <a:srgbClr val="D1C0B1">
              <a:alpha val="69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儒学陷入困境的原因？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8749" y="3418434"/>
            <a:ext cx="5303033" cy="461665"/>
          </a:xfrm>
          <a:prstGeom prst="rect">
            <a:avLst/>
          </a:prstGeom>
          <a:solidFill>
            <a:schemeClr val="tx2">
              <a:lumMod val="40000"/>
              <a:lumOff val="6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自身缺陷；佛道冲击；政局动荡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568" y="981205"/>
            <a:ext cx="7037360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材料：夫佛本夷狄之人，与中国言语不通，衣服殊制，口不言先王之法言，身不服先王之法服；不知君臣之义，父子之情。假如其身至今尚在，奉其国命，来朝京师，陛下容而接之，不过宣政一见，礼宾一设，赐衣一袭，卫而出之于境，不令惑众也。况其身死已久，枯朽之骨，凶秽之馀，岂宜令入宫禁？       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>
              <a:lnSpc>
                <a:spcPts val="3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韩愈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谏迎佛骨表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330200" y="4113046"/>
            <a:ext cx="3451701" cy="461665"/>
          </a:xfrm>
          <a:prstGeom prst="rect">
            <a:avLst/>
          </a:prstGeom>
          <a:solidFill>
            <a:srgbClr val="D1C0B1">
              <a:alpha val="69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儒学复兴运动的特点？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1445" y="3857149"/>
            <a:ext cx="5202555" cy="1200329"/>
          </a:xfrm>
          <a:prstGeom prst="rect">
            <a:avLst/>
          </a:prstGeom>
          <a:solidFill>
            <a:schemeClr val="tx2">
              <a:lumMod val="40000"/>
              <a:lumOff val="6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采用复古方式； 重视传统经典；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用儒家的天命论和封建纲常来反对佛教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3941550" y="175145"/>
            <a:ext cx="887186" cy="119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00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112427" y="1"/>
            <a:ext cx="3485057" cy="74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spAutoFit/>
          </a:bodyPr>
          <a:lstStyle/>
          <a:p>
            <a:pPr algn="l" defTabSz="685800"/>
            <a:r>
              <a:rPr lang="zh-CN" altLang="en-US" sz="4400" spc="78" dirty="0">
                <a:ln>
                  <a:solidFill>
                    <a:schemeClr val="bg1"/>
                  </a:solidFill>
                </a:ln>
                <a:latin typeface="江西拙楷" panose="02010600040101010101" pitchFamily="2" charset="-122"/>
                <a:ea typeface="江西拙楷" panose="02010600040101010101" pitchFamily="2" charset="-122"/>
              </a:rPr>
              <a:t>02.文学</a:t>
            </a:r>
            <a:r>
              <a:rPr lang="zh-CN" altLang="en-US" sz="4400" spc="78" dirty="0" smtClean="0">
                <a:ln>
                  <a:solidFill>
                    <a:schemeClr val="bg1"/>
                  </a:solidFill>
                </a:ln>
                <a:latin typeface="江西拙楷" panose="02010600040101010101" pitchFamily="2" charset="-122"/>
                <a:ea typeface="江西拙楷" panose="02010600040101010101" pitchFamily="2" charset="-122"/>
              </a:rPr>
              <a:t>艺术</a:t>
            </a:r>
            <a:endParaRPr lang="zh-CN" altLang="en-US" sz="4400" spc="78" dirty="0">
              <a:ln>
                <a:solidFill>
                  <a:schemeClr val="bg1"/>
                </a:solidFill>
              </a:ln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2441575" y="730885"/>
          <a:ext cx="5529580" cy="4229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2426" y="730874"/>
            <a:ext cx="2328863" cy="24431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6769172" y="2412876"/>
            <a:ext cx="1719009" cy="23819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39180" y="18859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fontAlgn="auto">
              <a:lnSpc>
                <a:spcPct val="10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（一）文学</a:t>
            </a:r>
          </a:p>
        </p:txBody>
      </p:sp>
    </p:spTree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9144476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88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724864" y="899533"/>
            <a:ext cx="5391140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唐朝时中国历史上诗歌创作的黄金时期</a:t>
            </a:r>
          </a:p>
        </p:txBody>
      </p:sp>
      <p:pic>
        <p:nvPicPr>
          <p:cNvPr id="8" name="图片 3" descr="1246118_e88faf85ccfbbaf935bad3aa56c372f6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23975" y="3426471"/>
            <a:ext cx="98941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1" descr="110727135429734658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323975" y="1838177"/>
            <a:ext cx="1004888" cy="1265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图片 3" descr="sx53jww81lu6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 flipH="1">
            <a:off x="6381750" y="1515518"/>
            <a:ext cx="1093470" cy="145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对角圆角矩形 9"/>
          <p:cNvSpPr/>
          <p:nvPr/>
        </p:nvSpPr>
        <p:spPr>
          <a:xfrm>
            <a:off x="2664619" y="1858417"/>
            <a:ext cx="3228023" cy="124301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l"/>
            <a:r>
              <a:rPr lang="zh-CN" altLang="en-US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李白的诗飘逸洒脱，充满想象力和感染力，具有浓郁的浪漫情怀，李白因此享有“诗仙”的美誉</a:t>
            </a:r>
          </a:p>
        </p:txBody>
      </p:sp>
      <p:sp>
        <p:nvSpPr>
          <p:cNvPr id="12" name="对角圆角矩形 11"/>
          <p:cNvSpPr/>
          <p:nvPr/>
        </p:nvSpPr>
        <p:spPr>
          <a:xfrm>
            <a:off x="2611042" y="3460999"/>
            <a:ext cx="3040856" cy="1241822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l">
              <a:lnSpc>
                <a:spcPct val="110000"/>
              </a:lnSpc>
            </a:pPr>
            <a:r>
              <a:rPr lang="zh-CN" altLang="en-US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杜甫的诗反映了历史的真情实况，故有“诗史”之称，他被誉为“诗圣”</a:t>
            </a:r>
          </a:p>
        </p:txBody>
      </p:sp>
      <p:sp>
        <p:nvSpPr>
          <p:cNvPr id="13" name="对角圆角矩形 12"/>
          <p:cNvSpPr/>
          <p:nvPr/>
        </p:nvSpPr>
        <p:spPr>
          <a:xfrm>
            <a:off x="5881688" y="3051900"/>
            <a:ext cx="1935956" cy="1746409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l">
              <a:lnSpc>
                <a:spcPct val="110000"/>
              </a:lnSpc>
            </a:pPr>
            <a:r>
              <a:rPr lang="zh-CN" altLang="en-US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白居易的诗歌平易近人，通俗易懂，妇孺都会吟唱，深受大众欢迎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bldLvl="0" animBg="1"/>
      <p:bldP spid="12" grpId="0" bldLvl="0" animBg="1"/>
      <p:bldP spid="13" grpId="0" animBg="1"/>
      <p:bldP spid="13" grpId="1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983707" y="1299687"/>
            <a:ext cx="3784997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00" dirty="0">
                <a:latin typeface="黑体" panose="02010609060101010101" charset="-122"/>
                <a:ea typeface="黑体" panose="02010609060101010101" charset="-122"/>
              </a:rPr>
              <a:t>李白的诗歌颂祖国山河的壮美，抒发了昂扬的进取精神，表现出蔑视权贵、超凡脱俗的风骨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824163" y="3918586"/>
            <a:ext cx="3944541" cy="71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白居易的诗直面社会现实，揭示了统治者的腐化和人民的疾苦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750219" y="2646284"/>
            <a:ext cx="4788694" cy="71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杜甫的很多诗作反映了战争和政治腐败给人民带的痛苦，抒发悲愤凄婉之情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61110" y="572861"/>
            <a:ext cx="6829425" cy="391478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>
            <a:spAutoFit/>
          </a:bodyPr>
          <a:lstStyle/>
          <a:p>
            <a:pPr fontAlgn="auto"/>
            <a:r>
              <a:rPr sz="2100" spc="-75" noProof="1">
                <a:latin typeface="黑体" panose="02010609060101010101" charset="-122"/>
                <a:ea typeface="黑体" panose="02010609060101010101" charset="-122"/>
                <a:cs typeface="仿宋" panose="02010609060101010101" charset="-122"/>
                <a:sym typeface="+mn-ea"/>
              </a:rPr>
              <a:t>讨论李白、杜甫、白居易的诗主要描写哪些</a:t>
            </a:r>
            <a:r>
              <a:rPr lang="zh-CN" altLang="en-US" sz="2100" spc="-75" noProof="1">
                <a:latin typeface="黑体" panose="02010609060101010101" charset="-122"/>
                <a:ea typeface="黑体" panose="02010609060101010101" charset="-122"/>
                <a:cs typeface="仿宋" panose="02010609060101010101" charset="-122"/>
                <a:sym typeface="+mn-ea"/>
              </a:rPr>
              <a:t>的</a:t>
            </a:r>
            <a:r>
              <a:rPr sz="2100" spc="-75" noProof="1">
                <a:latin typeface="黑体" panose="02010609060101010101" charset="-122"/>
                <a:ea typeface="黑体" panose="02010609060101010101" charset="-122"/>
                <a:cs typeface="仿宋" panose="02010609060101010101" charset="-122"/>
                <a:sym typeface="+mn-ea"/>
              </a:rPr>
              <a:t>方面内容</a:t>
            </a:r>
          </a:p>
        </p:txBody>
      </p:sp>
      <p:pic>
        <p:nvPicPr>
          <p:cNvPr id="16389" name="图片 1" descr="132754476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34691" y="1162765"/>
            <a:ext cx="1513284" cy="131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图片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509713" y="3367326"/>
            <a:ext cx="1266825" cy="153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图片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569869" y="2154555"/>
            <a:ext cx="1243013" cy="181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图片 6" descr="016b9a58ec9758a8012049effff31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62725" y="734617"/>
            <a:ext cx="1257300" cy="125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136775" y="2154555"/>
            <a:ext cx="59537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spc="78" dirty="0">
                <a:ln>
                  <a:solidFill>
                    <a:schemeClr val="bg1"/>
                  </a:solidFill>
                </a:ln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社会存在决定社会意识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247" y="85725"/>
            <a:ext cx="2871788" cy="1082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" name="文本框 2"/>
          <p:cNvSpPr txBox="1"/>
          <p:nvPr/>
        </p:nvSpPr>
        <p:spPr>
          <a:xfrm>
            <a:off x="2938607" y="459341"/>
            <a:ext cx="3230880" cy="55308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28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sz="3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三国至隋唐的文化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35" y="3814763"/>
            <a:ext cx="1827865" cy="1328737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/>
        </p:nvGrpSpPr>
        <p:grpSpPr bwMode="auto">
          <a:xfrm>
            <a:off x="1305384" y="1548992"/>
            <a:ext cx="1247833" cy="2420637"/>
            <a:chOff x="1419709" y="1270654"/>
            <a:chExt cx="1213553" cy="2354901"/>
          </a:xfrm>
        </p:grpSpPr>
        <p:sp>
          <p:nvSpPr>
            <p:cNvPr id="9" name="圆角矩形 6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dirty="0"/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11" name="Text Box 39"/>
            <p:cNvSpPr txBox="1">
              <a:spLocks noChangeArrowheads="1"/>
            </p:cNvSpPr>
            <p:nvPr/>
          </p:nvSpPr>
          <p:spPr bwMode="auto">
            <a:xfrm>
              <a:off x="1505018" y="1466440"/>
              <a:ext cx="1042932" cy="740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300" b="1" spc="50" dirty="0">
                  <a:ln w="11430"/>
                  <a:latin typeface="+mn-lt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Text Box 39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474724" y="2452190"/>
              <a:ext cx="1086646" cy="896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思想文化</a:t>
              </a:r>
              <a:endPara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3040190" y="1548993"/>
            <a:ext cx="1247833" cy="2420636"/>
            <a:chOff x="3155950" y="1270000"/>
            <a:chExt cx="1214438" cy="2355850"/>
          </a:xfrm>
        </p:grpSpPr>
        <p:grpSp>
          <p:nvGrpSpPr>
            <p:cNvPr id="14" name="组合 13"/>
            <p:cNvGrpSpPr/>
            <p:nvPr/>
          </p:nvGrpSpPr>
          <p:grpSpPr bwMode="auto">
            <a:xfrm>
              <a:off x="3155950" y="1270000"/>
              <a:ext cx="1214438" cy="2355850"/>
              <a:chOff x="3156432" y="1270654"/>
              <a:chExt cx="1213553" cy="2354901"/>
            </a:xfrm>
          </p:grpSpPr>
          <p:sp>
            <p:nvSpPr>
              <p:cNvPr id="16" name="圆角矩形 13"/>
              <p:cNvSpPr/>
              <p:nvPr/>
            </p:nvSpPr>
            <p:spPr bwMode="auto">
              <a:xfrm rot="5400000">
                <a:off x="2585758" y="1841328"/>
                <a:ext cx="2354901" cy="121355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49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dirty="0"/>
              </a:p>
            </p:txBody>
          </p:sp>
          <p:sp>
            <p:nvSpPr>
              <p:cNvPr id="17" name="椭圆 16"/>
              <p:cNvSpPr/>
              <p:nvPr/>
            </p:nvSpPr>
            <p:spPr bwMode="auto">
              <a:xfrm>
                <a:off x="3288099" y="1411885"/>
                <a:ext cx="950219" cy="9489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 Box 39"/>
              <p:cNvSpPr txBox="1">
                <a:spLocks noChangeArrowheads="1"/>
              </p:cNvSpPr>
              <p:nvPr/>
            </p:nvSpPr>
            <p:spPr bwMode="auto">
              <a:xfrm>
                <a:off x="3241741" y="1466440"/>
                <a:ext cx="1042932" cy="74068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defRPr/>
                </a:pPr>
                <a:r>
                  <a:rPr lang="en-US" altLang="zh-CN" sz="3300" b="1" spc="50" dirty="0">
                    <a:ln w="11430"/>
                    <a:latin typeface="+mn-lt"/>
                    <a:ea typeface="+mn-ea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5" name="Text Box 39"/>
            <p:cNvSpPr txBox="1">
              <a:spLocks noChangeArrowheads="1"/>
            </p:cNvSpPr>
            <p:nvPr/>
          </p:nvSpPr>
          <p:spPr bwMode="auto">
            <a:xfrm>
              <a:off x="3220386" y="2445606"/>
              <a:ext cx="1085561" cy="897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27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文学艺术</a:t>
              </a:r>
              <a:endPara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855979" y="1548993"/>
            <a:ext cx="1246204" cy="2420636"/>
            <a:chOff x="4897438" y="1270000"/>
            <a:chExt cx="1212850" cy="2355850"/>
          </a:xfrm>
        </p:grpSpPr>
        <p:sp>
          <p:nvSpPr>
            <p:cNvPr id="20" name="圆角矩形 19"/>
            <p:cNvSpPr/>
            <p:nvPr/>
          </p:nvSpPr>
          <p:spPr bwMode="auto">
            <a:xfrm rot="5400000">
              <a:off x="4325938" y="1841500"/>
              <a:ext cx="2355850" cy="12128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dirty="0"/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5029200" y="1411288"/>
              <a:ext cx="949325" cy="949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22" name="Text Box 39"/>
            <p:cNvSpPr txBox="1">
              <a:spLocks noChangeArrowheads="1"/>
            </p:cNvSpPr>
            <p:nvPr/>
          </p:nvSpPr>
          <p:spPr bwMode="auto">
            <a:xfrm>
              <a:off x="5009291" y="1465865"/>
              <a:ext cx="1042328" cy="7409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300" b="1" spc="50" dirty="0">
                  <a:ln w="11430"/>
                  <a:latin typeface="+mn-lt"/>
                  <a:ea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3" name="Text Box 39"/>
            <p:cNvSpPr txBox="1">
              <a:spLocks noChangeArrowheads="1"/>
            </p:cNvSpPr>
            <p:nvPr/>
          </p:nvSpPr>
          <p:spPr bwMode="auto">
            <a:xfrm>
              <a:off x="4987674" y="2447991"/>
              <a:ext cx="1085561" cy="897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27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科学技术</a:t>
              </a:r>
              <a:endPara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>
          <a:xfrm>
            <a:off x="6592412" y="1548993"/>
            <a:ext cx="1246204" cy="2420636"/>
            <a:chOff x="6591299" y="1270000"/>
            <a:chExt cx="1212850" cy="2355850"/>
          </a:xfrm>
        </p:grpSpPr>
        <p:sp>
          <p:nvSpPr>
            <p:cNvPr id="25" name="圆角矩形 25"/>
            <p:cNvSpPr/>
            <p:nvPr/>
          </p:nvSpPr>
          <p:spPr bwMode="auto">
            <a:xfrm rot="5400000">
              <a:off x="6019799" y="1841500"/>
              <a:ext cx="2355850" cy="12128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dirty="0"/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6723062" y="1411288"/>
              <a:ext cx="949325" cy="949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28" name="Text Box 39"/>
            <p:cNvSpPr txBox="1">
              <a:spLocks noChangeArrowheads="1"/>
            </p:cNvSpPr>
            <p:nvPr/>
          </p:nvSpPr>
          <p:spPr bwMode="auto">
            <a:xfrm>
              <a:off x="6676560" y="1465865"/>
              <a:ext cx="1042328" cy="7409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300" b="1" spc="50" dirty="0">
                  <a:ln w="11430"/>
                  <a:latin typeface="+mn-lt"/>
                  <a:ea typeface="+mn-ea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 Box 39"/>
            <p:cNvSpPr txBox="1">
              <a:spLocks noChangeArrowheads="1"/>
            </p:cNvSpPr>
            <p:nvPr/>
          </p:nvSpPr>
          <p:spPr bwMode="auto">
            <a:xfrm>
              <a:off x="6654943" y="2452011"/>
              <a:ext cx="1085561" cy="897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27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文化交流</a:t>
              </a:r>
              <a:endPara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53"/>
            <a:ext cx="9144000" cy="522790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745096" y="211163"/>
            <a:ext cx="0" cy="187098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C:\Users\Thinkpad\Desktop\PNG\1_0001_图层-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5" y="365410"/>
            <a:ext cx="1725935" cy="8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文本框 48"/>
          <p:cNvSpPr txBox="1"/>
          <p:nvPr/>
        </p:nvSpPr>
        <p:spPr>
          <a:xfrm>
            <a:off x="617855" y="600075"/>
            <a:ext cx="1090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唐诗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04" b="41930" l="8056" r="92778">
                        <a14:foregroundMark x1="72500" y1="14342" x2="72500" y2="14342"/>
                        <a14:foregroundMark x1="72963" y1="12281" x2="72963" y2="12281"/>
                        <a14:foregroundMark x1="72963" y1="13158" x2="72963" y2="13158"/>
                        <a14:foregroundMark x1="73426" y1="17193" x2="73426" y2="17193"/>
                        <a14:foregroundMark x1="73426" y1="20263" x2="73426" y2="20263"/>
                        <a14:foregroundMark x1="73426" y1="19605" x2="73426" y2="19605"/>
                        <a14:foregroundMark x1="73426" y1="18640" x2="73426" y2="18640"/>
                        <a14:foregroundMark x1="86574" y1="30658" x2="86574" y2="30658"/>
                        <a14:foregroundMark x1="87778" y1="34298" x2="87778" y2="34298"/>
                        <a14:foregroundMark x1="88426" y1="37325" x2="88426" y2="37325"/>
                        <a14:foregroundMark x1="13333" y1="23114" x2="13333" y2="23114"/>
                        <a14:foregroundMark x1="13333" y1="26491" x2="13333" y2="26491"/>
                        <a14:foregroundMark x1="13333" y1="28026" x2="13333" y2="28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52" b="55182"/>
          <a:stretch>
            <a:fillRect/>
          </a:stretch>
        </p:blipFill>
        <p:spPr>
          <a:xfrm>
            <a:off x="1309232" y="226937"/>
            <a:ext cx="6400829" cy="492753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66789"/>
          <a:stretch>
            <a:fillRect/>
          </a:stretch>
        </p:blipFill>
        <p:spPr>
          <a:xfrm>
            <a:off x="97594" y="1208541"/>
            <a:ext cx="4434176" cy="23594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35" b="37240"/>
          <a:stretch>
            <a:fillRect/>
          </a:stretch>
        </p:blipFill>
        <p:spPr>
          <a:xfrm>
            <a:off x="4622783" y="2448974"/>
            <a:ext cx="4421333" cy="235940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177058" y="3737239"/>
            <a:ext cx="4983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“君不见，黄河之水天上来，奔流到海不复回”</a:t>
            </a:r>
          </a:p>
        </p:txBody>
      </p:sp>
      <p:sp>
        <p:nvSpPr>
          <p:cNvPr id="19" name="矩形 18"/>
          <p:cNvSpPr/>
          <p:nvPr/>
        </p:nvSpPr>
        <p:spPr>
          <a:xfrm>
            <a:off x="4205807" y="1300133"/>
            <a:ext cx="52552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“安得广厦千万间，大庇天下寒士俱欢颜”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33108" y="4219229"/>
            <a:ext cx="25932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浪漫主义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157424" y="1790287"/>
            <a:ext cx="25932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现实主义</a:t>
            </a:r>
          </a:p>
        </p:txBody>
      </p:sp>
      <p:sp>
        <p:nvSpPr>
          <p:cNvPr id="25" name="对话气泡: 椭圆形 24"/>
          <p:cNvSpPr/>
          <p:nvPr/>
        </p:nvSpPr>
        <p:spPr>
          <a:xfrm>
            <a:off x="6807142" y="85294"/>
            <a:ext cx="2041778" cy="1390666"/>
          </a:xfrm>
          <a:prstGeom prst="wedgeEllipseCallout">
            <a:avLst>
              <a:gd name="adj1" fmla="val -44960"/>
              <a:gd name="adj2" fmla="val 53274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05" y="927564"/>
            <a:ext cx="566068" cy="85310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009355" y="233630"/>
            <a:ext cx="177385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试分析唐朝诗歌繁荣的原因？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1298" y="1786901"/>
            <a:ext cx="8001404" cy="2030095"/>
          </a:xfrm>
          <a:prstGeom prst="rect">
            <a:avLst/>
          </a:prstGeom>
          <a:solidFill>
            <a:srgbClr val="FFFF00"/>
          </a:solidFill>
          <a:ln w="127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（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）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政治上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：国家统一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,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社会稳定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, 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政治开明。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（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2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）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经济上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：经济的繁荣和国力的强盛。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（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3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）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文化上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：教育发达，科举“以诗取士”。前代的积累与奠基。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（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4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）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民族、对外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关系上：各民族、中外文化交流频繁，兼收并蓄。</a:t>
            </a:r>
          </a:p>
        </p:txBody>
      </p:sp>
      <p:pic>
        <p:nvPicPr>
          <p:cNvPr id="4" name="图片 3"/>
          <p:cNvPicPr/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30508" y1="5085" x2="30508" y2="5085"/>
                        <a14:foregroundMark x1="20339" y1="11299" x2="20339" y2="11299"/>
                        <a14:foregroundMark x1="15254" y1="15819" x2="15254" y2="15819"/>
                        <a14:foregroundMark x1="6780" y1="25424" x2="6780" y2="25424"/>
                        <a14:foregroundMark x1="1695" y1="42373" x2="1695" y2="42373"/>
                        <a14:foregroundMark x1="11864" y1="80226" x2="11864" y2="80226"/>
                        <a14:foregroundMark x1="4520" y1="68927" x2="4520" y2="68927"/>
                        <a14:foregroundMark x1="51977" y1="75706" x2="51977" y2="75706"/>
                        <a14:foregroundMark x1="77401" y1="18644" x2="77401" y2="18644"/>
                        <a14:foregroundMark x1="85311" y1="27684" x2="85311" y2="27684"/>
                        <a14:foregroundMark x1="61017" y1="11299" x2="61017" y2="11299"/>
                        <a14:foregroundMark x1="52542" y1="8475" x2="52542" y2="8475"/>
                        <a14:foregroundMark x1="37853" y1="12994" x2="37853" y2="12994"/>
                        <a14:foregroundMark x1="26554" y1="18644" x2="26554" y2="18644"/>
                        <a14:foregroundMark x1="19209" y1="28814" x2="19209" y2="28814"/>
                        <a14:foregroundMark x1="82486" y1="31073" x2="82486" y2="31073"/>
                        <a14:foregroundMark x1="91525" y1="54237" x2="91525" y2="54237"/>
                        <a14:foregroundMark x1="10169" y1="54237" x2="10169" y2="54237"/>
                        <a14:foregroundMark x1="9605" y1="59887" x2="9605" y2="59887"/>
                        <a14:foregroundMark x1="11864" y1="63842" x2="11864" y2="63842"/>
                        <a14:foregroundMark x1="14124" y1="69492" x2="14124" y2="69492"/>
                        <a14:foregroundMark x1="18079" y1="72316" x2="18079" y2="72316"/>
                        <a14:foregroundMark x1="20339" y1="77966" x2="20339" y2="77966"/>
                        <a14:foregroundMark x1="27119" y1="81356" x2="27119" y2="81356"/>
                        <a14:foregroundMark x1="35028" y1="87571" x2="35028" y2="87571"/>
                        <a14:foregroundMark x1="44633" y1="90395" x2="44633" y2="90395"/>
                        <a14:foregroundMark x1="54237" y1="90395" x2="54237" y2="90395"/>
                        <a14:foregroundMark x1="58757" y1="90395" x2="58757" y2="90395"/>
                        <a14:foregroundMark x1="70621" y1="84746" x2="70621" y2="84746"/>
                        <a14:foregroundMark x1="77966" y1="81356" x2="77966" y2="81356"/>
                        <a14:foregroundMark x1="81356" y1="77401" x2="81356" y2="77401"/>
                        <a14:foregroundMark x1="83616" y1="72316" x2="83616" y2="72316"/>
                        <a14:foregroundMark x1="85876" y1="69492" x2="85876" y2="69492"/>
                        <a14:foregroundMark x1="87571" y1="65537" x2="87571" y2="65537"/>
                        <a14:foregroundMark x1="12994" y1="31638" x2="12994" y2="31638"/>
                        <a14:foregroundMark x1="14689" y1="26554" x2="14689" y2="26554"/>
                        <a14:foregroundMark x1="34463" y1="7910" x2="34463" y2="7910"/>
                        <a14:foregroundMark x1="47458" y1="7345" x2="47458" y2="7345"/>
                        <a14:foregroundMark x1="65537" y1="11299" x2="65537" y2="11299"/>
                        <a14:foregroundMark x1="25424" y1="85876" x2="25424" y2="85876"/>
                        <a14:foregroundMark x1="63842" y1="88136" x2="63842" y2="88136"/>
                        <a14:foregroundMark x1="38418" y1="89266" x2="38418" y2="89266"/>
                        <a14:foregroundMark x1="28814" y1="84181" x2="28814" y2="84181"/>
                        <a14:foregroundMark x1="15819" y1="75706" x2="15819" y2="75706"/>
                        <a14:foregroundMark x1="89831" y1="62712" x2="89831" y2="62712"/>
                        <a14:foregroundMark x1="24294" y1="14124" x2="24294" y2="14124"/>
                        <a14:foregroundMark x1="21469" y1="80226" x2="21469" y2="80226"/>
                        <a14:foregroundMark x1="23164" y1="18644" x2="23164" y2="18644"/>
                        <a14:foregroundMark x1="23164" y1="15819" x2="23164" y2="15819"/>
                        <a14:foregroundMark x1="24294" y1="22599" x2="24294" y2="22599"/>
                        <a14:foregroundMark x1="37288" y1="8475" x2="37288" y2="8475"/>
                        <a14:foregroundMark x1="32768" y1="11864" x2="32768" y2="11864"/>
                        <a14:foregroundMark x1="83051" y1="27119" x2="83051" y2="27119"/>
                        <a14:foregroundMark x1="74011" y1="17514" x2="74011" y2="17514"/>
                        <a14:foregroundMark x1="9605" y1="62712" x2="9605" y2="62712"/>
                        <a14:foregroundMark x1="15254" y1="77401" x2="15254" y2="77401"/>
                        <a14:foregroundMark x1="48588" y1="92655" x2="48588" y2="92655"/>
                        <a14:foregroundMark x1="51977" y1="92090" x2="51977" y2="92090"/>
                        <a14:foregroundMark x1="76271" y1="79096" x2="76271" y2="79096"/>
                        <a14:foregroundMark x1="79661" y1="76271" x2="79661" y2="76271"/>
                        <a14:foregroundMark x1="70621" y1="81921" x2="70621" y2="81921"/>
                        <a14:foregroundMark x1="90960" y1="59322" x2="90960" y2="59322"/>
                        <a14:foregroundMark x1="7345" y1="54237" x2="7345" y2="54237"/>
                        <a14:foregroundMark x1="10169" y1="54802" x2="10169" y2="54802"/>
                        <a14:foregroundMark x1="10169" y1="59322" x2="10169" y2="59322"/>
                        <a14:foregroundMark x1="11864" y1="67232" x2="11864" y2="67232"/>
                        <a14:foregroundMark x1="14689" y1="68927" x2="14689" y2="68927"/>
                        <a14:foregroundMark x1="16949" y1="75141" x2="16949" y2="75141"/>
                        <a14:foregroundMark x1="14124" y1="71751" x2="14124" y2="71751"/>
                        <a14:foregroundMark x1="29379" y1="86441" x2="29379" y2="86441"/>
                        <a14:foregroundMark x1="32203" y1="84746" x2="32203" y2="84746"/>
                        <a14:foregroundMark x1="33333" y1="90395" x2="33333" y2="90395"/>
                        <a14:foregroundMark x1="20904" y1="89266" x2="20904" y2="89266"/>
                        <a14:foregroundMark x1="35028" y1="95480" x2="35028" y2="95480"/>
                        <a14:foregroundMark x1="43503" y1="96610" x2="43503" y2="96610"/>
                        <a14:foregroundMark x1="28814" y1="95480" x2="28814" y2="95480"/>
                        <a14:foregroundMark x1="15254" y1="84746" x2="15254" y2="84746"/>
                        <a14:foregroundMark x1="6215" y1="72316" x2="6215" y2="72316"/>
                        <a14:foregroundMark x1="2260" y1="61582" x2="2260" y2="61582"/>
                        <a14:foregroundMark x1="89831" y1="53107" x2="89831" y2="53107"/>
                        <a14:foregroundMark x1="71751" y1="86441" x2="71751" y2="86441"/>
                        <a14:foregroundMark x1="59887" y1="90960" x2="59887" y2="90960"/>
                        <a14:foregroundMark x1="62147" y1="90960" x2="62147" y2="90960"/>
                        <a14:foregroundMark x1="46328" y1="91525" x2="46328" y2="91525"/>
                        <a14:foregroundMark x1="75706" y1="81356" x2="75706" y2="81356"/>
                        <a14:foregroundMark x1="68362" y1="85311" x2="68362" y2="85311"/>
                        <a14:foregroundMark x1="92090" y1="55932" x2="92090" y2="55932"/>
                        <a14:foregroundMark x1="20904" y1="79661" x2="20904" y2="79661"/>
                        <a14:foregroundMark x1="11299" y1="54237" x2="11299" y2="54237"/>
                        <a14:backgroundMark x1="12429" y1="72881" x2="12429" y2="72881"/>
                        <a14:backgroundMark x1="19774" y1="83616" x2="19774" y2="83616"/>
                        <a14:backgroundMark x1="78531" y1="79096" x2="78531" y2="79096"/>
                        <a14:backgroundMark x1="76836" y1="79661" x2="76836" y2="79661"/>
                        <a14:backgroundMark x1="15254" y1="71751" x2="15254" y2="71751"/>
                        <a14:backgroundMark x1="9040" y1="54237" x2="9040" y2="54237"/>
                        <a14:backgroundMark x1="11864" y1="67797" x2="11864" y2="67797"/>
                        <a14:backgroundMark x1="17514" y1="72881" x2="17514" y2="72881"/>
                        <a14:backgroundMark x1="28249" y1="83051" x2="28249" y2="83051"/>
                        <a14:backgroundMark x1="27119" y1="84181" x2="27119" y2="84181"/>
                        <a14:backgroundMark x1="30508" y1="85311" x2="30508" y2="85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" y="50343"/>
            <a:ext cx="512381" cy="4941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05961" y="65723"/>
            <a:ext cx="6101238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auto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唐朝：诗歌创作进入黄金时代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  <p:bldP spid="25" grpId="0" bldLvl="0" animBg="1"/>
      <p:bldP spid="27" grpId="0"/>
      <p:bldP spid="21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7196" y="205740"/>
            <a:ext cx="2917508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auto">
              <a:lnSpc>
                <a:spcPct val="10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（二）艺术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7196" y="852011"/>
            <a:ext cx="8481536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auto">
              <a:lnSpc>
                <a:spcPct val="100000"/>
              </a:lnSpc>
              <a:buFont typeface="Wingdings" panose="05000000000000000000" charset="0"/>
              <a:buChar char="n"/>
            </a:pPr>
            <a:r>
              <a:rPr lang="zh-CN" altLang="en-US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东汉末年：书法成为一种艺术。</a:t>
            </a:r>
          </a:p>
          <a:p>
            <a:pPr marL="457200" indent="-457200" algn="l" fontAlgn="auto">
              <a:lnSpc>
                <a:spcPct val="100000"/>
              </a:lnSpc>
              <a:buFont typeface="Wingdings" panose="05000000000000000000" charset="0"/>
              <a:buChar char="n"/>
            </a:pPr>
            <a:r>
              <a:rPr lang="zh-CN" altLang="en-US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魏晋南北朝：隶书、草书、行书和楷书等各种书体均已完备。</a:t>
            </a:r>
          </a:p>
          <a:p>
            <a:pPr marL="457200" indent="-457200" algn="l" fontAlgn="auto">
              <a:lnSpc>
                <a:spcPct val="100000"/>
              </a:lnSpc>
              <a:buFont typeface="Wingdings" panose="05000000000000000000" charset="0"/>
              <a:buChar char="n"/>
            </a:pPr>
            <a:r>
              <a:rPr lang="zh-CN" altLang="en-US" sz="2100" b="1" kern="1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东晋</a:t>
            </a:r>
            <a:r>
              <a:rPr lang="zh-CN" altLang="en-US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大书法家</a:t>
            </a:r>
            <a:r>
              <a:rPr lang="zh-CN" altLang="en-US" sz="2100" b="1" kern="1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王羲之</a:t>
            </a:r>
            <a:r>
              <a:rPr lang="zh-CN" altLang="en-US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博采众长，诸体兼精，世称</a:t>
            </a:r>
            <a:r>
              <a:rPr lang="zh-CN" altLang="en-US" sz="2100" b="1" kern="1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“书圣”</a:t>
            </a:r>
            <a:r>
              <a:rPr lang="zh-CN" altLang="en-US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5573554" y="251936"/>
            <a:ext cx="1227773" cy="414020"/>
          </a:xfrm>
          <a:prstGeom prst="rect">
            <a:avLst/>
          </a:prstGeom>
          <a:solidFill>
            <a:srgbClr val="FF3300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</a:pPr>
            <a:r>
              <a:rPr kumimoji="0" lang="en-US" altLang="zh-CN" sz="21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21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书法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-182641" y="2075498"/>
            <a:ext cx="2786539" cy="2967990"/>
            <a:chOff x="4151773" y="1394567"/>
            <a:chExt cx="3715385" cy="3957320"/>
          </a:xfrm>
        </p:grpSpPr>
        <p:pic>
          <p:nvPicPr>
            <p:cNvPr id="3079" name="Picture 7" descr="C:\Users\ASUS\Documents\Tencent Files\957602240\Image\C2C\7C01BAA2C47AF4522F628299A59CE5BD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583" y="1394567"/>
              <a:ext cx="2862580" cy="352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8"/>
            <p:cNvSpPr txBox="1"/>
            <p:nvPr/>
          </p:nvSpPr>
          <p:spPr>
            <a:xfrm>
              <a:off x="4151773" y="4922627"/>
              <a:ext cx="371538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李斯《秦始皇廿六年诏铭</a:t>
              </a:r>
              <a:r>
                <a:rPr lang="en-US" altLang="zh-CN" sz="15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》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72809" y="1947942"/>
            <a:ext cx="2596515" cy="2738120"/>
            <a:chOff x="8453" y="4791"/>
            <a:chExt cx="5074" cy="574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rcRect l="24678"/>
            <a:stretch>
              <a:fillRect/>
            </a:stretch>
          </p:blipFill>
          <p:spPr>
            <a:xfrm>
              <a:off x="8453" y="4791"/>
              <a:ext cx="5074" cy="5022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18" name="文本框 17"/>
            <p:cNvSpPr txBox="1"/>
            <p:nvPr/>
          </p:nvSpPr>
          <p:spPr>
            <a:xfrm>
              <a:off x="8990" y="9767"/>
              <a:ext cx="4000" cy="7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</a:rPr>
                <a:t>怀素《自叙帖》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79741" y="1755216"/>
            <a:ext cx="2630657" cy="3032429"/>
            <a:chOff x="13646" y="4173"/>
            <a:chExt cx="5406" cy="6367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7" y="4173"/>
              <a:ext cx="5405" cy="582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1" name="TextBox 9"/>
            <p:cNvSpPr txBox="1"/>
            <p:nvPr/>
          </p:nvSpPr>
          <p:spPr>
            <a:xfrm>
              <a:off x="13646" y="9767"/>
              <a:ext cx="5016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王羲之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《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兰亭集序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》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7629" y="4697730"/>
            <a:ext cx="2147411" cy="4140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100" kern="1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宋体" panose="02010600030101010101" pitchFamily="2" charset="-122"/>
                <a:sym typeface="+mn-ea"/>
              </a:rPr>
              <a:t>小篆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938607" y="4730654"/>
            <a:ext cx="2416969" cy="4140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100" kern="1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宋体" panose="02010600030101010101" pitchFamily="2" charset="-122"/>
                <a:sym typeface="+mn-ea"/>
              </a:rPr>
              <a:t>草书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737536" y="4757483"/>
            <a:ext cx="2502218" cy="4140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100" kern="1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宋体" panose="02010600030101010101" pitchFamily="2" charset="-122"/>
                <a:sym typeface="+mn-ea"/>
              </a:rPr>
              <a:t>行书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3" grpId="0" bldLvl="0" animBg="1"/>
      <p:bldP spid="25" grpId="0" bldLvl="0" animBg="1"/>
      <p:bldP spid="2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9354" y="1703325"/>
            <a:ext cx="5677525" cy="226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303270" y="688166"/>
            <a:ext cx="2537460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兰亭序</a:t>
            </a:r>
            <a:r>
              <a:rPr lang="zh-CN" altLang="zh-CN" sz="2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摹本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630835" y="4196321"/>
            <a:ext cx="2194560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天下第一行书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57172" y="1707755"/>
            <a:ext cx="1813838" cy="2272571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81160" y="4196321"/>
            <a:ext cx="1165860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700" dirty="0">
                <a:solidFill>
                  <a:srgbClr val="0000FF"/>
                </a:solidFill>
                <a:ea typeface="微软雅黑" panose="020B0503020204020204" pitchFamily="34" charset="-122"/>
              </a:rPr>
              <a:t>王羲之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53"/>
            <a:ext cx="9144000" cy="5227907"/>
          </a:xfrm>
          <a:prstGeom prst="rect">
            <a:avLst/>
          </a:prstGeom>
        </p:spPr>
      </p:pic>
      <p:pic>
        <p:nvPicPr>
          <p:cNvPr id="17" name="Picture 2" descr="C:\Users\Thinkpad\Desktop\PNG\1_0001_图层-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5" y="-23210"/>
            <a:ext cx="1725935" cy="8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617855" y="211455"/>
            <a:ext cx="99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书法</a:t>
            </a:r>
          </a:p>
        </p:txBody>
      </p:sp>
      <p:sp>
        <p:nvSpPr>
          <p:cNvPr id="19" name="TextBox 9"/>
          <p:cNvSpPr txBox="1"/>
          <p:nvPr/>
        </p:nvSpPr>
        <p:spPr>
          <a:xfrm>
            <a:off x="2617836" y="4176007"/>
            <a:ext cx="4760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颜真卿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《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祭姪文稿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》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“天下第二行书”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7439"/>
            <a:ext cx="9143999" cy="279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1"/>
          <p:cNvSpPr txBox="1"/>
          <p:nvPr/>
        </p:nvSpPr>
        <p:spPr>
          <a:xfrm>
            <a:off x="-2" y="4713046"/>
            <a:ext cx="9144001" cy="460375"/>
          </a:xfrm>
          <a:prstGeom prst="rect">
            <a:avLst/>
          </a:prstGeom>
          <a:solidFill>
            <a:schemeClr val="tx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全篇这么多涂改勾画，怎么还会被称为“天下第二行书”？</a:t>
            </a:r>
          </a:p>
        </p:txBody>
      </p:sp>
      <p:sp>
        <p:nvSpPr>
          <p:cNvPr id="22" name="TextBox 2"/>
          <p:cNvSpPr txBox="1"/>
          <p:nvPr/>
        </p:nvSpPr>
        <p:spPr>
          <a:xfrm>
            <a:off x="45390" y="1357517"/>
            <a:ext cx="9035110" cy="267652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6096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唐玄宗天宝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14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年，安禄山起兵，颜真卿堂兄颜杲卿及其子颜季明守常山郡。天宝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15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年，安禄山围攻常山，执颜季明，藉逼颜杲卿降。但颜杲卿不屈，大骂安禄山，颜季明被杀。不久城为史思明所破，颜杲卿被押至洛阳，见安禄山。颜杲卿怒骂安禄山，被处死。颜氏一门三十余口被害。</a:t>
            </a:r>
          </a:p>
          <a:p>
            <a:pPr marL="0" marR="0" lvl="0" indent="6096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唐肃宗乾元元年（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758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年），颜真卿命人至河北寻得颜季明头颅，挥泪写下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祭侄文稿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一文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23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行，共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234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字。 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196" y="852011"/>
            <a:ext cx="8481536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auto">
              <a:lnSpc>
                <a:spcPct val="100000"/>
              </a:lnSpc>
              <a:buFont typeface="Wingdings" panose="05000000000000000000" charset="0"/>
              <a:buChar char="n"/>
            </a:pPr>
            <a:r>
              <a:rPr lang="zh-CN" altLang="en-US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唐朝：</a:t>
            </a:r>
            <a:r>
              <a:rPr lang="en-US" altLang="zh-CN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颜筋柳骨</a:t>
            </a:r>
            <a:r>
              <a:rPr lang="en-US" altLang="zh-CN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</a:p>
        </p:txBody>
      </p:sp>
      <p:sp>
        <p:nvSpPr>
          <p:cNvPr id="11" name="矩形 10"/>
          <p:cNvSpPr/>
          <p:nvPr/>
        </p:nvSpPr>
        <p:spPr>
          <a:xfrm>
            <a:off x="4253389" y="251936"/>
            <a:ext cx="1227773" cy="414020"/>
          </a:xfrm>
          <a:prstGeom prst="rect">
            <a:avLst/>
          </a:prstGeom>
          <a:solidFill>
            <a:srgbClr val="FF3300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</a:pPr>
            <a:r>
              <a:rPr kumimoji="0" lang="zh-CN" altLang="en-US" sz="21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书法</a:t>
            </a:r>
          </a:p>
        </p:txBody>
      </p:sp>
      <p:pic>
        <p:nvPicPr>
          <p:cNvPr id="4" name="Picture 3" descr="唐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61" y="1387793"/>
            <a:ext cx="2226945" cy="3340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7"/>
          <p:cNvSpPr txBox="1"/>
          <p:nvPr/>
        </p:nvSpPr>
        <p:spPr>
          <a:xfrm>
            <a:off x="866140" y="4735195"/>
            <a:ext cx="284607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（唐）颜真卿</a:t>
            </a:r>
            <a:r>
              <a:rPr lang="en-US" altLang="zh-CN" sz="15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 sz="15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多宝塔碑</a:t>
            </a:r>
            <a:r>
              <a:rPr lang="en-US" altLang="zh-CN" sz="15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lang="zh-CN" altLang="en-US" sz="15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481217" y="1394544"/>
            <a:ext cx="2534126" cy="3893979"/>
            <a:chOff x="4953074" y="1178672"/>
            <a:chExt cx="3378835" cy="5191972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74" y="1178672"/>
              <a:ext cx="3378835" cy="4454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9"/>
            <p:cNvSpPr txBox="1"/>
            <p:nvPr/>
          </p:nvSpPr>
          <p:spPr>
            <a:xfrm>
              <a:off x="5000064" y="5633197"/>
              <a:ext cx="3284855" cy="73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（唐）柳公权</a:t>
              </a:r>
              <a:r>
                <a:rPr lang="en-US" altLang="zh-CN" sz="15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《</a:t>
              </a:r>
              <a:r>
                <a:rPr lang="zh-CN" altLang="en-US" sz="15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玄秘塔碑</a:t>
              </a:r>
              <a:r>
                <a:rPr lang="en-US" altLang="zh-CN" sz="15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》</a:t>
              </a:r>
              <a:endParaRPr lang="zh-CN" altLang="en-US" sz="15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53"/>
            <a:ext cx="9144000" cy="522790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6389" y="1114129"/>
            <a:ext cx="8611223" cy="112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00655" algn="l"/>
              </a:tabLst>
              <a:defRPr/>
            </a:pP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①东晋顾恺之提出“以形写神”，代表作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女史箴图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》《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洛神赋图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，此时已出现知名的专职画家。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00655" algn="l"/>
              </a:tabLst>
              <a:defRPr/>
            </a:pP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②唐朝绘画体裁广泛。代表人物是吴道子，被尊为“画圣”，代表作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送子天王图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0" b="24866"/>
          <a:stretch>
            <a:fillRect/>
          </a:stretch>
        </p:blipFill>
        <p:spPr>
          <a:xfrm>
            <a:off x="0" y="2613085"/>
            <a:ext cx="9144000" cy="25620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7829" y="276066"/>
            <a:ext cx="1227773" cy="414020"/>
          </a:xfrm>
          <a:prstGeom prst="rect">
            <a:avLst/>
          </a:prstGeom>
          <a:solidFill>
            <a:srgbClr val="FF3300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</a:pPr>
            <a:r>
              <a:rPr kumimoji="0" lang="en-US" altLang="zh-CN" sz="21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1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绘画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94588" y="216994"/>
            <a:ext cx="3514705" cy="1180630"/>
            <a:chOff x="603179" y="528482"/>
            <a:chExt cx="4686273" cy="1574173"/>
          </a:xfrm>
        </p:grpSpPr>
        <p:sp>
          <p:nvSpPr>
            <p:cNvPr id="17" name="Freeform 5"/>
            <p:cNvSpPr/>
            <p:nvPr/>
          </p:nvSpPr>
          <p:spPr bwMode="auto">
            <a:xfrm flipH="1">
              <a:off x="603179" y="528482"/>
              <a:ext cx="812800" cy="934557"/>
            </a:xfrm>
            <a:custGeom>
              <a:avLst/>
              <a:gdLst>
                <a:gd name="T0" fmla="*/ 0 w 926"/>
                <a:gd name="T1" fmla="*/ 369 h 2009"/>
                <a:gd name="T2" fmla="*/ 0 w 926"/>
                <a:gd name="T3" fmla="*/ 0 h 2009"/>
                <a:gd name="T4" fmla="*/ 926 w 926"/>
                <a:gd name="T5" fmla="*/ 0 h 2009"/>
                <a:gd name="T6" fmla="*/ 926 w 926"/>
                <a:gd name="T7" fmla="*/ 2009 h 2009"/>
                <a:gd name="T8" fmla="*/ 224 w 926"/>
                <a:gd name="T9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6" h="2009">
                  <a:moveTo>
                    <a:pt x="0" y="369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926" y="2009"/>
                  </a:lnTo>
                  <a:lnTo>
                    <a:pt x="224" y="2009"/>
                  </a:lnTo>
                </a:path>
              </a:pathLst>
            </a:custGeom>
            <a:noFill/>
            <a:ln w="190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1018786" y="748438"/>
              <a:ext cx="4270666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艺术创作</a:t>
              </a:r>
              <a:r>
                <a:rPr lang="en-US" altLang="zh-CN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</a:t>
              </a:r>
              <a:r>
                <a:rPr lang="zh-CN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绘画</a:t>
              </a:r>
            </a:p>
          </p:txBody>
        </p:sp>
      </p:grpSp>
      <p:pic>
        <p:nvPicPr>
          <p:cNvPr id="19" name="Picture 6" descr="ä¸æé¡¾æºä¹ãå¥³å²ç®´å¾ãåäººæ¹æ¬è±å½é¦è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21" y="1118381"/>
            <a:ext cx="2055699" cy="348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ä¸æé¡¾æºä¹ãå¥³å²ç®´å¾ãåäººæ¹æ¬è±å½é¦è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26" y="1118382"/>
            <a:ext cx="1974739" cy="34817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i.serengeseba.com/uploads/i_0_1124896126x594795980_2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6820" y="216089"/>
            <a:ext cx="4426928" cy="2014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6" name="Picture 4" descr="http://im.wenwuchina.com/upload/2015/10/12/2015101203581128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41873" y="2584828"/>
            <a:ext cx="4441874" cy="2025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780755" y="4652889"/>
            <a:ext cx="3397349" cy="35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25" dirty="0">
                <a:solidFill>
                  <a:srgbClr val="84664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▲</a:t>
            </a:r>
            <a:r>
              <a:rPr lang="zh-CN" altLang="en-US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顾恺之</a:t>
            </a:r>
            <a:r>
              <a:rPr lang="en-US" altLang="zh-CN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女史箴图</a:t>
            </a:r>
            <a:r>
              <a:rPr lang="en-US" altLang="zh-CN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（局部）</a:t>
            </a:r>
            <a:endParaRPr lang="zh-CN" altLang="en-US" sz="172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44199" y="2247311"/>
            <a:ext cx="3101926" cy="35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25" dirty="0">
                <a:solidFill>
                  <a:srgbClr val="84664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▲</a:t>
            </a:r>
            <a:r>
              <a:rPr lang="zh-CN" altLang="en-US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吴道子</a:t>
            </a:r>
            <a:r>
              <a:rPr lang="en-US" altLang="zh-CN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送子天王图</a:t>
            </a:r>
            <a:r>
              <a:rPr lang="en-US" altLang="zh-CN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1725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48416" y="4640578"/>
            <a:ext cx="2321169" cy="35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25" dirty="0">
                <a:solidFill>
                  <a:srgbClr val="84664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▲</a:t>
            </a:r>
            <a:r>
              <a:rPr lang="zh-CN" altLang="en-US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阎立本</a:t>
            </a:r>
            <a:r>
              <a:rPr lang="en-US" altLang="zh-CN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步辇图</a:t>
            </a:r>
            <a:r>
              <a:rPr lang="en-US" altLang="zh-CN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1725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3791929" y="154042"/>
            <a:ext cx="887186" cy="119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576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53"/>
            <a:ext cx="9144000" cy="522790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54658" y="799275"/>
            <a:ext cx="8562023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00655" algn="l"/>
              </a:tabLst>
              <a:defRPr/>
            </a:pP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魏晋至隋唐时期，因佛教广泛传播而修造的石窟，如山西大同云冈石窟、河南洛阳龙门石窟、甘肃敦煌莫高窟等，都是闻名世界的艺术宝库。</a:t>
            </a:r>
          </a:p>
        </p:txBody>
      </p:sp>
      <p:pic>
        <p:nvPicPr>
          <p:cNvPr id="18" name="图片 17" descr="a02d8727-632d-40f7-8eea-4b99d5d558ec[1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899" y="1894188"/>
            <a:ext cx="3430429" cy="2573179"/>
          </a:xfrm>
          <a:prstGeom prst="rect">
            <a:avLst/>
          </a:prstGeom>
        </p:spPr>
      </p:pic>
      <p:pic>
        <p:nvPicPr>
          <p:cNvPr id="19" name="图片 18" descr="t012d2f73c931e8174c[1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049" y="1894188"/>
            <a:ext cx="1929706" cy="2573100"/>
          </a:xfrm>
          <a:prstGeom prst="rect">
            <a:avLst/>
          </a:prstGeom>
        </p:spPr>
      </p:pic>
      <p:pic>
        <p:nvPicPr>
          <p:cNvPr id="20" name="图片 19" descr="d9bee16ab93dac1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328" y="1894188"/>
            <a:ext cx="3860006" cy="257413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-9049" y="4489965"/>
            <a:ext cx="877443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山西大同云冈石窟                 河南洛阳龙门石窟                   甘肃敦煌莫高窟</a:t>
            </a:r>
          </a:p>
        </p:txBody>
      </p:sp>
      <p:sp>
        <p:nvSpPr>
          <p:cNvPr id="4" name="矩形 3"/>
          <p:cNvSpPr/>
          <p:nvPr/>
        </p:nvSpPr>
        <p:spPr>
          <a:xfrm>
            <a:off x="407829" y="276066"/>
            <a:ext cx="1227773" cy="414020"/>
          </a:xfrm>
          <a:prstGeom prst="rect">
            <a:avLst/>
          </a:prstGeom>
          <a:solidFill>
            <a:srgbClr val="FF3300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</a:pPr>
            <a:r>
              <a:rPr kumimoji="0" lang="en-US" altLang="zh-CN" sz="21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</a:t>
            </a:r>
            <a:r>
              <a:rPr kumimoji="0" lang="zh-CN" altLang="en-US" sz="21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雕塑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2020570" y="184150"/>
            <a:ext cx="62604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思考：为何在魏晋隋唐时期文艺成就达到高峰？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-17729" y="654199"/>
            <a:ext cx="9174793" cy="4425950"/>
          </a:xfrm>
          <a:prstGeom prst="rect">
            <a:avLst/>
          </a:prstGeom>
          <a:solidFill>
            <a:srgbClr val="B9CDE5">
              <a:alpha val="90000"/>
            </a:srgb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</a:rPr>
              <a:t>1.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</a:rPr>
              <a:t>经济上：经济的发展与繁荣,为文艺成就达到高峰提供了物质基础。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</a:rPr>
              <a:t>魏晋南北朝时期北方经济继续发展,江南经济得到开发。隋唐大运河沟通南北,社会经济繁荣。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</a:rPr>
              <a:t>2.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</a:rPr>
              <a:t>政治上：选官制的发展与官僚政治的成熟,为文艺成就达到高峰提供了人才基础。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</a:rPr>
              <a:t>九品中正制、科举制的产生,促进了官僚政治的发展成熟,官僚成为了文学艺术创作的最主要的人才群体,促进了文学艺术的发展。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喵大叔楷书" panose="02000503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  <a:sym typeface="+mn-ea"/>
              </a:rPr>
              <a:t>3.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  <a:sym typeface="+mn-ea"/>
              </a:rPr>
              <a:t>社会上：安定的社会环境,为文艺成就达到高峰提供了社会条件。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  <a:sym typeface="+mn-ea"/>
              </a:rPr>
              <a:t>魏晋南北朝时期南方相对安定,隋唐统一后政治稳定,带来了全国的社会安定。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喵大叔楷书" panose="02000503000000000000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  <a:sym typeface="+mn-ea"/>
              </a:rPr>
              <a:t>4.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  <a:sym typeface="+mn-ea"/>
              </a:rPr>
              <a:t>文化上：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中国文化具有旺盛的生命力，包容性强，既个性突出，又广收兼蓄，既强调传统，又不乏开拓创新。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中华文化不仅内部可以进行自我调节，而且对于外来文化的冲击具有很强的化解和包容能力。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喵大叔楷书" panose="02000503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  <a:sym typeface="+mn-ea"/>
              </a:rPr>
              <a:t>5.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  <a:sym typeface="+mn-ea"/>
              </a:rPr>
              <a:t>民族及对外交流上：民族交融及开放包容的外交政策,为文艺成就达到高峰提供了多元的文化基因。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喵大叔楷书" panose="02000503000000000000" charset="-122"/>
                <a:sym typeface="+mn-ea"/>
              </a:rPr>
              <a:t>魏晋隋唐时期,印度、中亚文化传入,深刻影响了中国文化,其中以绘画和雕塑较为显著。魏晋时期的民族交融及隋唐时期开明的民族政策,丰富了中华民族的文化内容。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喵大叔楷书" panose="02000503000000000000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53"/>
            <a:ext cx="9144000" cy="522790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4257" y="832097"/>
            <a:ext cx="2093119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00655" algn="l"/>
              </a:tabLst>
              <a:defRPr/>
            </a:pPr>
            <a:r>
              <a:rPr kumimoji="0" 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魏晋南北朝时期</a:t>
            </a:r>
            <a:endParaRPr kumimoji="0" lang="zh-CN" altLang="en-US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97169" y="1542903"/>
          <a:ext cx="774954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0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领域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成就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数学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农学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地理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图片 17" descr="22c70001f435bf742b2b[1]"/>
          <p:cNvPicPr>
            <a:picLocks noChangeAspect="1"/>
          </p:cNvPicPr>
          <p:nvPr/>
        </p:nvPicPr>
        <p:blipFill>
          <a:blip r:embed="rId4">
            <a:lum contrast="30000"/>
          </a:blip>
          <a:srcRect l="1488" t="1825" r="1107"/>
          <a:stretch>
            <a:fillRect/>
          </a:stretch>
        </p:blipFill>
        <p:spPr>
          <a:xfrm>
            <a:off x="6298005" y="3319308"/>
            <a:ext cx="2173537" cy="1663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 descr="C:/Users/ASUS/AppData/Local/Temp/kaimatting_20190908133125/output_20190908133156..pngoutput_20190908133156."/>
          <p:cNvPicPr>
            <a:picLocks noChangeAspect="1"/>
          </p:cNvPicPr>
          <p:nvPr/>
        </p:nvPicPr>
        <p:blipFill>
          <a:blip r:embed="rId5">
            <a:lum contrast="24000"/>
          </a:blip>
          <a:stretch>
            <a:fillRect/>
          </a:stretch>
        </p:blipFill>
        <p:spPr>
          <a:xfrm>
            <a:off x="2821482" y="3303464"/>
            <a:ext cx="2591120" cy="1594603"/>
          </a:xfrm>
          <a:prstGeom prst="rect">
            <a:avLst/>
          </a:prstGeom>
        </p:spPr>
      </p:pic>
      <p:pic>
        <p:nvPicPr>
          <p:cNvPr id="20" name="图片 19" descr="Img363538637[1]"/>
          <p:cNvPicPr>
            <a:picLocks noChangeAspect="1"/>
          </p:cNvPicPr>
          <p:nvPr/>
        </p:nvPicPr>
        <p:blipFill>
          <a:blip r:embed="rId6">
            <a:clrChange>
              <a:clrFrom>
                <a:srgbClr val="FAFBF5">
                  <a:alpha val="100000"/>
                </a:srgbClr>
              </a:clrFrom>
              <a:clrTo>
                <a:srgbClr val="FAFB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956" y="3105416"/>
            <a:ext cx="1550264" cy="20036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287330" y="1903052"/>
            <a:ext cx="5783244" cy="40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南朝祖冲之精确地算出圆周率是在</a:t>
            </a:r>
            <a:r>
              <a:rPr kumimoji="0" lang="en-US" altLang="zh-C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3.141 592 6 ~ 3.141 592 7</a:t>
            </a:r>
            <a:r>
              <a:rPr kumimoji="0" lang="zh-CN" altLang="zh-C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之间。</a:t>
            </a:r>
            <a:endParaRPr kumimoji="0" lang="zh-CN" altLang="zh-CN" sz="13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76117" y="2277123"/>
            <a:ext cx="5605670" cy="40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北朝贾思勰著述的《齐民要术》，是中国现存最早的一部完整的农书。</a:t>
            </a:r>
            <a:endParaRPr kumimoji="0" lang="zh-CN" altLang="zh-CN" sz="13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12774" y="2645477"/>
            <a:ext cx="4572000" cy="40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西晋裴秀绘制出《禹贡地域图》，并提出绘制地图的方法。</a:t>
            </a:r>
            <a:endParaRPr kumimoji="0" lang="zh-CN" altLang="zh-CN" sz="13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12395" y="0"/>
            <a:ext cx="3728085" cy="74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spAutoFit/>
          </a:bodyPr>
          <a:lstStyle/>
          <a:p>
            <a:pPr defTabSz="685800"/>
            <a:r>
              <a:rPr lang="zh-CN" altLang="en-US" sz="4400" spc="78" dirty="0">
                <a:ln>
                  <a:solidFill>
                    <a:schemeClr val="bg1"/>
                  </a:solidFill>
                </a:ln>
                <a:latin typeface="江西拙楷" panose="02010600040101010101" pitchFamily="2" charset="-122"/>
                <a:ea typeface="江西拙楷" panose="02010600040101010101" pitchFamily="2" charset="-122"/>
              </a:rPr>
              <a:t>03科技技术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C:\Users\Lenovo\Desktop\timgD21XQSRX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 flipH="1">
            <a:off x="-2206954" y="406173"/>
            <a:ext cx="6191250" cy="6200776"/>
          </a:xfrm>
          <a:prstGeom prst="rect">
            <a:avLst/>
          </a:prstGeom>
          <a:noFill/>
        </p:spPr>
      </p:pic>
      <p:pic>
        <p:nvPicPr>
          <p:cNvPr id="7178" name="Picture 10" descr="C:\Users\Lenovo\Desktop\timgD21XQSRX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400000">
            <a:off x="2438277" y="-850633"/>
            <a:ext cx="6191250" cy="6200776"/>
          </a:xfrm>
          <a:prstGeom prst="rect">
            <a:avLst/>
          </a:prstGeom>
          <a:noFill/>
        </p:spPr>
      </p:pic>
      <p:pic>
        <p:nvPicPr>
          <p:cNvPr id="7173" name="Picture 5" descr="C:\Users\Lenovo\Desktop\timgSZR75CB5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3174" y="236270"/>
            <a:ext cx="2490686" cy="2827563"/>
          </a:xfrm>
          <a:prstGeom prst="rect">
            <a:avLst/>
          </a:prstGeom>
          <a:noFill/>
        </p:spPr>
      </p:pic>
      <p:pic>
        <p:nvPicPr>
          <p:cNvPr id="7175" name="Picture 7" descr="C:\Users\Lenovo\Desktop\图片1_副本.png"/>
          <p:cNvPicPr>
            <a:picLocks noChangeAspect="1" noChangeArrowheads="1"/>
          </p:cNvPicPr>
          <p:nvPr/>
        </p:nvPicPr>
        <p:blipFill>
          <a:blip r:embed="rId4">
            <a:lum bright="10000" contrast="10000"/>
          </a:blip>
          <a:srcRect l="1065" r="51247" b="37968"/>
          <a:stretch>
            <a:fillRect/>
          </a:stretch>
        </p:blipFill>
        <p:spPr bwMode="auto">
          <a:xfrm flipV="1">
            <a:off x="2453636" y="2114445"/>
            <a:ext cx="1500847" cy="2601396"/>
          </a:xfrm>
          <a:prstGeom prst="rect">
            <a:avLst/>
          </a:prstGeom>
          <a:noFill/>
        </p:spPr>
      </p:pic>
      <p:sp>
        <p:nvSpPr>
          <p:cNvPr id="4" name="Text Placeholder 33"/>
          <p:cNvSpPr txBox="1"/>
          <p:nvPr/>
        </p:nvSpPr>
        <p:spPr>
          <a:xfrm>
            <a:off x="7601585" y="0"/>
            <a:ext cx="1542415" cy="103251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US" altLang="zh-CN" sz="8000" dirty="0">
                <a:solidFill>
                  <a:prstClr val="black"/>
                </a:solidFill>
                <a:latin typeface="Impact" panose="020B0806030902050204" pitchFamily="34" charset="0"/>
                <a:ea typeface="江西拙楷" panose="02010600040101010101" pitchFamily="2" charset="-122"/>
              </a:rPr>
              <a:t>01·</a:t>
            </a:r>
            <a:endParaRPr lang="zh-CN" altLang="en-US" sz="3600" b="1" spc="78" dirty="0">
              <a:solidFill>
                <a:schemeClr val="accent6">
                  <a:lumMod val="75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96435" y="1849120"/>
            <a:ext cx="3956685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400" b="1" spc="78" dirty="0">
                <a:ln>
                  <a:solidFill>
                    <a:schemeClr val="bg1"/>
                  </a:solidFill>
                </a:ln>
                <a:latin typeface="江西拙楷" panose="02010600040101010101" pitchFamily="2" charset="-122"/>
                <a:ea typeface="江西拙楷" panose="02010600040101010101" pitchFamily="2" charset="-122"/>
              </a:rPr>
              <a:t>儒学、道教与佛教的发展</a:t>
            </a:r>
          </a:p>
        </p:txBody>
      </p:sp>
      <p:pic>
        <p:nvPicPr>
          <p:cNvPr id="11" name="Picture 7" descr="C:\Users\Lenovo\Desktop\图片1_副本.png"/>
          <p:cNvPicPr>
            <a:picLocks noChangeAspect="1" noChangeArrowheads="1"/>
          </p:cNvPicPr>
          <p:nvPr/>
        </p:nvPicPr>
        <p:blipFill>
          <a:blip r:embed="rId4">
            <a:lum bright="10000"/>
          </a:blip>
          <a:srcRect l="48182" t="24879"/>
          <a:stretch>
            <a:fillRect/>
          </a:stretch>
        </p:blipFill>
        <p:spPr bwMode="auto">
          <a:xfrm>
            <a:off x="262778" y="878774"/>
            <a:ext cx="1494769" cy="288749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53"/>
            <a:ext cx="9144000" cy="522790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2380" y="1085463"/>
            <a:ext cx="2093119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00655" algn="l"/>
              </a:tabLst>
              <a:defRPr/>
            </a:pPr>
            <a:r>
              <a:rPr kumimoji="0" 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隋唐时期</a:t>
            </a:r>
            <a:endParaRPr kumimoji="0" lang="zh-CN" altLang="en-US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76189" y="1686338"/>
          <a:ext cx="8791575" cy="27806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effectLst/>
                        </a:rPr>
                        <a:t>领域</a:t>
                      </a: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effectLst/>
                        </a:rPr>
                        <a:t>成就</a:t>
                      </a: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effectLst/>
                        </a:rPr>
                        <a:t>建筑</a:t>
                      </a: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effectLst/>
                        </a:rPr>
                        <a:t>印刷术</a:t>
                      </a: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effectLst/>
                        </a:rPr>
                        <a:t>火药</a:t>
                      </a: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effectLst/>
                        </a:rPr>
                        <a:t>天文</a:t>
                      </a: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effectLst/>
                        </a:rPr>
                        <a:t>医学</a:t>
                      </a: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689651" y="2029095"/>
            <a:ext cx="6957392" cy="71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隋唐时期是中国古代建筑的成熟期。隋朝工匠李春设计建造的赵州桥，是世界上现存最古老的石拱桥。</a:t>
            </a:r>
            <a:endParaRPr kumimoji="0" lang="zh-CN" altLang="zh-CN" sz="13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61329" y="2671385"/>
            <a:ext cx="7285384" cy="40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唐朝已经有了雕版印刷的佛经（世界上最早的雕版印刷品是《金刚经》）、日历和书籍。</a:t>
            </a:r>
            <a:endParaRPr kumimoji="0" lang="zh-CN" altLang="zh-CN" sz="13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05268" y="3020471"/>
            <a:ext cx="5695122" cy="40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唐朝中期的书籍中记载了火药的配方，到了唐末，火药开始用于战争。</a:t>
            </a:r>
            <a:endParaRPr kumimoji="0" lang="zh-CN" altLang="zh-CN" sz="13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81130" y="3382275"/>
            <a:ext cx="4572000" cy="40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唐朝天文学家僧一行，测算出了地球子午线长度。</a:t>
            </a:r>
            <a:endParaRPr kumimoji="0" lang="zh-CN" altLang="zh-CN" sz="13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10137" y="3737885"/>
            <a:ext cx="7285384" cy="40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医学家孙思邈完成医学名著《千金方》，它全面总结历代和当时的医药学成果，且有许多创新。</a:t>
            </a:r>
            <a:endParaRPr kumimoji="0" lang="zh-CN" altLang="zh-CN" sz="13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04051" y="4087591"/>
            <a:ext cx="5496339" cy="40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唐高宗时编修的《唐本草》，是世界上最早由国家颁行的药典。</a:t>
            </a:r>
            <a:endParaRPr kumimoji="0" lang="zh-CN" altLang="zh-CN" sz="13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12395" y="0"/>
            <a:ext cx="3728085" cy="74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spAutoFit/>
          </a:bodyPr>
          <a:lstStyle/>
          <a:p>
            <a:pPr defTabSz="685800"/>
            <a:r>
              <a:rPr lang="zh-CN" altLang="en-US" sz="4400" spc="78" dirty="0">
                <a:ln>
                  <a:solidFill>
                    <a:schemeClr val="bg1"/>
                  </a:solidFill>
                </a:ln>
                <a:latin typeface="江西拙楷" panose="02010600040101010101" pitchFamily="2" charset="-122"/>
                <a:ea typeface="江西拙楷" panose="02010600040101010101" pitchFamily="2" charset="-122"/>
              </a:rPr>
              <a:t>03科技技术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4"/>
          <p:cNvSpPr txBox="1">
            <a:spLocks noChangeArrowheads="1"/>
          </p:cNvSpPr>
          <p:nvPr/>
        </p:nvSpPr>
        <p:spPr bwMode="auto">
          <a:xfrm>
            <a:off x="1357312" y="586979"/>
            <a:ext cx="4612520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我国古代对圆周率的研究：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032397" y="1753791"/>
            <a:ext cx="3714750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西汉  刘  歆  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3.1547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032397" y="2347913"/>
            <a:ext cx="3618309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东汉  张  衡  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3.16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018110" y="2894410"/>
            <a:ext cx="3543300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曹魏  刘  徽  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3.14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043113" y="3440906"/>
            <a:ext cx="4572000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南朝  祖冲之  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3.1415926(7)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219700" y="2858691"/>
            <a:ext cx="1620441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割圆术”</a:t>
            </a:r>
          </a:p>
        </p:txBody>
      </p:sp>
      <p:pic>
        <p:nvPicPr>
          <p:cNvPr id="20" name="图片 19" descr="Img363538637[1]"/>
          <p:cNvPicPr>
            <a:picLocks noChangeAspect="1"/>
          </p:cNvPicPr>
          <p:nvPr/>
        </p:nvPicPr>
        <p:blipFill>
          <a:blip r:embed="rId2">
            <a:clrChange>
              <a:clrFrom>
                <a:srgbClr val="FAFBF5">
                  <a:alpha val="100000"/>
                </a:srgbClr>
              </a:clrFrom>
              <a:clrTo>
                <a:srgbClr val="FAFB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5131" y="587006"/>
            <a:ext cx="1550264" cy="200363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/>
      <p:bldP spid="4" grpId="0" bldLvl="0"/>
      <p:bldP spid="5" grpId="0" bldLvl="0"/>
      <p:bldP spid="6" grpId="0" bldLvl="0"/>
      <p:bldP spid="7" grpId="0" bldLvl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贾思勰种植农作物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33925" y="709873"/>
            <a:ext cx="2805113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947047" y="3893604"/>
            <a:ext cx="2537222" cy="514350"/>
          </a:xfrm>
          <a:prstGeom prst="rect">
            <a:avLst/>
          </a:prstGeom>
          <a:solidFill>
            <a:srgbClr val="FF3300">
              <a:alpha val="0"/>
            </a:srgbClr>
          </a:solidFill>
          <a:ln w="12700" cap="sq">
            <a:solidFill>
              <a:srgbClr val="FFFFFF">
                <a:alpha val="0"/>
              </a:srgb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80" tIns="34290" rIns="68580" bIns="34290" anchor="ctr"/>
          <a:lstStyle/>
          <a:p>
            <a:pPr>
              <a:buFontTx/>
              <a:buNone/>
              <a:defRPr/>
            </a:pPr>
            <a:r>
              <a:rPr kumimoji="1" lang="zh-CN" altLang="en-US" sz="2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贾思勰在种植农作物</a:t>
            </a:r>
            <a:endParaRPr kumimoji="1" lang="zh-CN" altLang="en-US" sz="2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197"/>
          <p:cNvSpPr>
            <a:spLocks noChangeArrowheads="1"/>
          </p:cNvSpPr>
          <p:nvPr/>
        </p:nvSpPr>
        <p:spPr bwMode="auto">
          <a:xfrm>
            <a:off x="1270458" y="951310"/>
            <a:ext cx="3216265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贾思勰和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齐民要术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》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9" name="Picture 3" descr="贾思勰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5690" y="1595228"/>
            <a:ext cx="3281033" cy="3032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1" y="972077"/>
            <a:ext cx="3084262" cy="31993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176" y="925054"/>
            <a:ext cx="4182607" cy="32933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8167" y="4350895"/>
            <a:ext cx="245089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西晋地图学家裴秀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87584" y="4350895"/>
            <a:ext cx="186627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/>
              <a:t>《</a:t>
            </a:r>
            <a:r>
              <a:rPr lang="zh-CN" altLang="en-US"/>
              <a:t>禹贡地域图</a:t>
            </a:r>
            <a:r>
              <a:rPr lang="en-US" altLang="zh-CN"/>
              <a:t>》</a:t>
            </a:r>
            <a:endParaRPr lang="zh-CN" altLang="en-US" dirty="0"/>
          </a:p>
        </p:txBody>
      </p:sp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 bwMode="auto">
          <a:xfrm>
            <a:off x="1146748" y="472190"/>
            <a:ext cx="2251990" cy="383084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spAutoFit/>
          </a:bodyPr>
          <a:lstStyle/>
          <a:p>
            <a:pPr defTabSz="685800"/>
            <a:r>
              <a:rPr lang="zh-CN" altLang="en-US" dirty="0">
                <a:cs typeface="Times New Roman" panose="02020603050405020304" pitchFamily="18" charset="0"/>
              </a:rPr>
              <a:t>隋唐科技进一步发展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84170" y="1281660"/>
            <a:ext cx="5329004" cy="33009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l"/>
            </a:pPr>
            <a:r>
              <a:rPr lang="zh-CN" altLang="en-US" sz="2100" dirty="0">
                <a:solidFill>
                  <a:schemeClr val="tx1"/>
                </a:solidFill>
              </a:rPr>
              <a:t>唐朝已经有了雕版印刷的佛经、日历和书籍。</a:t>
            </a:r>
            <a:endParaRPr lang="en-US" altLang="zh-CN" sz="2100" dirty="0">
              <a:solidFill>
                <a:schemeClr val="tx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l"/>
            </a:pPr>
            <a:r>
              <a:rPr lang="zh-CN" altLang="en-US" sz="2100" dirty="0">
                <a:solidFill>
                  <a:schemeClr val="tx1"/>
                </a:solidFill>
              </a:rPr>
              <a:t>唐中期的书籍记载了火药的配方。唐末，火药开始用于战争，火箭是最早的火药武器。</a:t>
            </a:r>
            <a:endParaRPr lang="en-US" altLang="zh-CN" sz="2100" dirty="0">
              <a:solidFill>
                <a:schemeClr val="tx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l"/>
            </a:pPr>
            <a:r>
              <a:rPr lang="zh-CN" altLang="en-US" sz="2100" dirty="0">
                <a:solidFill>
                  <a:schemeClr val="tx1"/>
                </a:solidFill>
              </a:rPr>
              <a:t>唐朝天文学家僧一行，是世界上用科学方法实测地球子午线长度的创始人。</a:t>
            </a:r>
            <a:endParaRPr lang="en-US" altLang="zh-CN" sz="2100" dirty="0">
              <a:solidFill>
                <a:schemeClr val="tx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l"/>
            </a:pPr>
            <a:r>
              <a:rPr lang="zh-CN" altLang="en-US" sz="2100" dirty="0">
                <a:solidFill>
                  <a:schemeClr val="tx1"/>
                </a:solidFill>
              </a:rPr>
              <a:t>医学家孙思邈完成医学名著</a:t>
            </a:r>
            <a:r>
              <a:rPr lang="en-US" altLang="zh-CN" sz="2100" dirty="0">
                <a:solidFill>
                  <a:schemeClr val="tx1"/>
                </a:solidFill>
              </a:rPr>
              <a:t>《</a:t>
            </a:r>
            <a:r>
              <a:rPr lang="zh-CN" altLang="en-US" sz="2100" dirty="0">
                <a:solidFill>
                  <a:schemeClr val="tx1"/>
                </a:solidFill>
              </a:rPr>
              <a:t>千金方</a:t>
            </a:r>
            <a:r>
              <a:rPr lang="en-US" altLang="zh-CN" sz="2100" dirty="0">
                <a:solidFill>
                  <a:schemeClr val="tx1"/>
                </a:solidFill>
              </a:rPr>
              <a:t>》</a:t>
            </a:r>
            <a:r>
              <a:rPr lang="zh-CN" altLang="en-US" sz="2100" dirty="0">
                <a:solidFill>
                  <a:schemeClr val="tx1"/>
                </a:solidFill>
              </a:rPr>
              <a:t>。唐高宗时编修的</a:t>
            </a:r>
            <a:r>
              <a:rPr lang="en-US" altLang="zh-CN" sz="2100" dirty="0">
                <a:solidFill>
                  <a:schemeClr val="tx1"/>
                </a:solidFill>
              </a:rPr>
              <a:t>《</a:t>
            </a:r>
            <a:r>
              <a:rPr lang="zh-CN" altLang="en-US" sz="2100" dirty="0">
                <a:solidFill>
                  <a:schemeClr val="tx1"/>
                </a:solidFill>
              </a:rPr>
              <a:t>唐本草</a:t>
            </a:r>
            <a:r>
              <a:rPr lang="en-US" altLang="zh-CN" sz="2100" dirty="0">
                <a:solidFill>
                  <a:schemeClr val="tx1"/>
                </a:solidFill>
              </a:rPr>
              <a:t>》</a:t>
            </a:r>
            <a:r>
              <a:rPr lang="zh-CN" altLang="en-US" sz="2100" dirty="0">
                <a:solidFill>
                  <a:schemeClr val="tx1"/>
                </a:solidFill>
              </a:rPr>
              <a:t>，是世界上最早由国家颁行的药典。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63315" y="1281660"/>
            <a:ext cx="2237423" cy="18314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63315" y="3186573"/>
            <a:ext cx="2237423" cy="1603979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7"/>
          <p:cNvSpPr>
            <a:spLocks noChangeArrowheads="1"/>
          </p:cNvSpPr>
          <p:nvPr/>
        </p:nvSpPr>
        <p:spPr bwMode="auto">
          <a:xfrm>
            <a:off x="1807012" y="466249"/>
            <a:ext cx="1254086" cy="571950"/>
          </a:xfrm>
          <a:custGeom>
            <a:avLst/>
            <a:gdLst>
              <a:gd name="T0" fmla="*/ 0 w 2520280"/>
              <a:gd name="T1" fmla="*/ 1872208 h 1872208"/>
              <a:gd name="T2" fmla="*/ 2520280 w 2520280"/>
              <a:gd name="T3" fmla="*/ 1872208 h 1872208"/>
              <a:gd name="T4" fmla="*/ 0 w 2520280"/>
              <a:gd name="T5" fmla="*/ 1872208 h 1872208"/>
              <a:gd name="T6" fmla="*/ 0 w 2520280"/>
              <a:gd name="T7" fmla="*/ 0 h 1872208"/>
              <a:gd name="T8" fmla="*/ 916 w 2520280"/>
              <a:gd name="T9" fmla="*/ 0 h 1872208"/>
              <a:gd name="T10" fmla="*/ 0 w 2520280"/>
              <a:gd name="T11" fmla="*/ 0 h 1872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rgbClr val="DDDDDD"/>
            </a:solidFill>
            <a:miter lim="800000"/>
          </a:ln>
        </p:spPr>
        <p:txBody>
          <a:bodyPr lIns="68580" tIns="34290" rIns="68580" bIns="34290"/>
          <a:lstStyle/>
          <a:p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52" name="文本框 6151"/>
          <p:cNvSpPr txBox="1">
            <a:spLocks noChangeArrowheads="1"/>
          </p:cNvSpPr>
          <p:nvPr/>
        </p:nvSpPr>
        <p:spPr bwMode="auto">
          <a:xfrm>
            <a:off x="5394400" y="219624"/>
            <a:ext cx="2818130" cy="391160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1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1.</a:t>
            </a:r>
            <a:r>
              <a:rPr lang="zh-CN" altLang="en-US" sz="21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玄奘西行和鉴真东渡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9082" y="-8889"/>
            <a:ext cx="4239895" cy="74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spAutoFit/>
          </a:bodyPr>
          <a:lstStyle/>
          <a:p>
            <a:pPr defTabSz="685800"/>
            <a:r>
              <a:rPr lang="zh-CN" altLang="en-US" sz="4400" spc="78" dirty="0">
                <a:ln>
                  <a:solidFill>
                    <a:schemeClr val="bg1"/>
                  </a:solidFill>
                </a:ln>
                <a:latin typeface="江西拙楷" panose="02010600040101010101" pitchFamily="2" charset="-122"/>
                <a:ea typeface="江西拙楷" panose="02010600040101010101" pitchFamily="2" charset="-122"/>
              </a:rPr>
              <a:t>04、中外文化交流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9215" y="908685"/>
            <a:ext cx="4744085" cy="4246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just"/>
            <a:r>
              <a:rPr lang="zh-CN">
                <a:solidFill>
                  <a:schemeClr val="tx1"/>
                </a:solidFill>
                <a:ea typeface="宋体" panose="02010600030101010101" pitchFamily="2" charset="-122"/>
              </a:rPr>
              <a:t>玄奘（602-664），为寻求准确的佛经文本，西行“求法”，历经艰辛，十余年中，行程数万里，游历百余国，回国后，他译出佛经1300多卷，精炼而准确。由他口授而成的《大唐西域记》一书，是研究中外文化交流的重要典籍。</a:t>
            </a:r>
          </a:p>
          <a:p>
            <a:pPr marL="0" indent="0" algn="just"/>
            <a:endParaRPr 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 algn="just"/>
            <a:r>
              <a:rPr lang="zh-CN">
                <a:solidFill>
                  <a:schemeClr val="tx1"/>
                </a:solidFill>
                <a:ea typeface="宋体" panose="02010600030101010101" pitchFamily="2" charset="-122"/>
              </a:rPr>
              <a:t>鉴真（688--763），深明佛学，50余岁时，受日本邀请，发愿东渡。他排除千难万险，</a:t>
            </a:r>
          </a:p>
          <a:p>
            <a:pPr marL="0" indent="0" algn="just"/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历时12年，经6次努力，最终到达日本。鉴真东渡，对日本的佛学、建筑、雕塑、医药、艺术乃至日常生活，都产生了很大影响。    </a:t>
            </a:r>
            <a:endParaRPr 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/>
            <a:r>
              <a:rPr lang="en-US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  </a:t>
            </a:r>
          </a:p>
          <a:p>
            <a:pPr marL="0" indent="0"/>
            <a:r>
              <a:rPr lang="en-US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 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—据袁行霈等主编《中华文明史》等</a:t>
            </a:r>
            <a:endParaRPr lang="zh-CN" altLang="en-US">
              <a:solidFill>
                <a:schemeClr val="tx1"/>
              </a:solidFill>
            </a:endParaRPr>
          </a:p>
          <a:p>
            <a:pPr marL="0" indent="0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000" y="2585085"/>
            <a:ext cx="19050" cy="31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2032000" y="3030855"/>
            <a:ext cx="19050" cy="12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-2147482605" descr="学科网(www.zxxk.com)--教育资源门户，提供试卷、教案、课件、论文、素材及各类教学资源下载，还有大量而丰富的教学相关资讯！"/>
          <p:cNvPicPr>
            <a:picLocks noChangeAspect="1"/>
          </p:cNvPicPr>
          <p:nvPr/>
        </p:nvPicPr>
        <p:blipFill>
          <a:blip r:embed="rId5">
            <a:lum bright="6000" contrast="10000"/>
          </a:blip>
          <a:stretch>
            <a:fillRect/>
          </a:stretch>
        </p:blipFill>
        <p:spPr>
          <a:xfrm>
            <a:off x="4878070" y="908050"/>
            <a:ext cx="4153535" cy="35852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476" cy="51049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contrast="36000"/>
          </a:blip>
          <a:stretch>
            <a:fillRect/>
          </a:stretch>
        </p:blipFill>
        <p:spPr>
          <a:xfrm flipH="1">
            <a:off x="2797017" y="666274"/>
            <a:ext cx="1084421" cy="15187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lum contrast="24000"/>
          </a:blip>
          <a:stretch>
            <a:fillRect/>
          </a:stretch>
        </p:blipFill>
        <p:spPr>
          <a:xfrm flipH="1">
            <a:off x="7462362" y="2185035"/>
            <a:ext cx="1092041" cy="143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7238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8456" y="414973"/>
            <a:ext cx="2093119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sz="2100" b="1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2.其他文化交流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0036" y="1186339"/>
            <a:ext cx="3067526" cy="3829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(1)唐都城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长安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聚集了许多国家和地区的使节、商人、侨民,成为当时的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国际大都会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</a:p>
          <a:p>
            <a:pPr algn="just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(2)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新罗、日本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两国文化都受到唐朝的巨大影响，它们都向唐朝派遣了许多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使节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留学生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</a:p>
          <a:p>
            <a:pPr algn="just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(3)唐朝后期,不少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西亚商人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广州、泉州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等港口城市定居。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6143" y="1107281"/>
            <a:ext cx="5594985" cy="3621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lum contrast="54000"/>
          </a:blip>
          <a:stretch>
            <a:fillRect/>
          </a:stretch>
        </p:blipFill>
        <p:spPr>
          <a:xfrm>
            <a:off x="233363" y="841534"/>
            <a:ext cx="2958465" cy="2893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2381" y="3809048"/>
            <a:ext cx="9127808" cy="138499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1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《隋书》列传第四十六：大业三年，其王多利思北孤遣使朝贡。使者曰："闻海西菩萨天子重兴佛法，故遣朝拜，兼沙门数十人来学佛法。"其国书曰"日出处天子至书日没处天子无恙"云云。帝览之不悦，谓鸿胪卿曰："蛮夷书有无礼者，勿复以闻。"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lum contrast="66000"/>
          </a:blip>
          <a:stretch>
            <a:fillRect/>
          </a:stretch>
        </p:blipFill>
        <p:spPr>
          <a:xfrm>
            <a:off x="3191828" y="864394"/>
            <a:ext cx="1456849" cy="2887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lum contrast="54000"/>
          </a:blip>
          <a:stretch>
            <a:fillRect/>
          </a:stretch>
        </p:blipFill>
        <p:spPr>
          <a:xfrm>
            <a:off x="4648676" y="855345"/>
            <a:ext cx="2066925" cy="2896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lum contrast="42000"/>
          </a:blip>
          <a:stretch>
            <a:fillRect/>
          </a:stretch>
        </p:blipFill>
        <p:spPr>
          <a:xfrm>
            <a:off x="6715602" y="855346"/>
            <a:ext cx="1920716" cy="2894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 descr="C:\Users\Administrator\AppData\Roaming\Tencent\Users\378947927\QQ\WinTemp\RichOle\CMLIN9}2[I7A34O(]T%~_7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9" y="60484"/>
            <a:ext cx="9118759" cy="57388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3025617" y="311467"/>
            <a:ext cx="3093244" cy="553998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遣隋使、遣唐使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8928867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313690" y="1217295"/>
            <a:ext cx="851662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177800"/>
            <a:r>
              <a:rPr lang="zh-CN" altLang="en-US" sz="4400" spc="78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“中华民族素有文化自信的气度。”</a:t>
            </a:r>
          </a:p>
          <a:p>
            <a:pPr marL="0" indent="177800"/>
            <a:r>
              <a:rPr lang="zh-CN" altLang="en-US" sz="4400" spc="78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                         </a:t>
            </a:r>
          </a:p>
          <a:p>
            <a:pPr marL="0" indent="177800"/>
            <a:r>
              <a:rPr lang="zh-CN" altLang="en-US" sz="4400" spc="78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                           ——习近平</a:t>
            </a:r>
          </a:p>
        </p:txBody>
      </p:sp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80479" y="680419"/>
            <a:ext cx="5441429" cy="376174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400" dirty="0"/>
              <a:t>佛教发展	</a:t>
            </a:r>
            <a:endParaRPr lang="en-US" altLang="zh-CN" sz="2400" dirty="0"/>
          </a:p>
          <a:p>
            <a:pPr marL="428625" indent="-428625">
              <a:buFont typeface="Wingdings" panose="05000000000000000000" pitchFamily="2" charset="2"/>
              <a:buChar char="l"/>
            </a:pPr>
            <a:r>
              <a:rPr lang="zh-CN" altLang="en-US" sz="2400" dirty="0"/>
              <a:t>两汉：</a:t>
            </a:r>
            <a:r>
              <a:rPr lang="zh-CN" altLang="en-US" sz="2400" dirty="0">
                <a:solidFill>
                  <a:schemeClr val="tx1"/>
                </a:solidFill>
              </a:rPr>
              <a:t>传入中国；汉明帝西域求佛法，修建白马寺</a:t>
            </a:r>
          </a:p>
          <a:p>
            <a:pPr marL="428625" indent="-428625">
              <a:buFont typeface="Wingdings" panose="05000000000000000000" pitchFamily="2" charset="2"/>
              <a:buChar char="l"/>
            </a:pPr>
            <a:r>
              <a:rPr lang="zh-CN" altLang="en-US" sz="2400" dirty="0"/>
              <a:t>魏晋南北朝：</a:t>
            </a:r>
            <a:r>
              <a:rPr lang="zh-CN" altLang="en-US" sz="2400" dirty="0">
                <a:solidFill>
                  <a:schemeClr val="tx1"/>
                </a:solidFill>
              </a:rPr>
              <a:t>外来宗教佛教在中国盛行；佛教也吸收儒学的精髓，渐趋中国本土化</a:t>
            </a:r>
          </a:p>
          <a:p>
            <a:pPr marL="428625" indent="-428625">
              <a:buFont typeface="Wingdings" panose="05000000000000000000" pitchFamily="2" charset="2"/>
              <a:buChar char="l"/>
            </a:pPr>
            <a:r>
              <a:rPr lang="zh-CN" altLang="en-US" sz="2400" dirty="0"/>
              <a:t>唐朝：</a:t>
            </a:r>
            <a:r>
              <a:rPr lang="zh-CN" altLang="en-US" sz="2400" dirty="0">
                <a:solidFill>
                  <a:schemeClr val="tx1"/>
                </a:solidFill>
              </a:rPr>
              <a:t>武则天时期佛教在社会上也有很大发展，形成不同宗派。其中禅宗的传播和修行比较简便，对后世影响最大。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348520" y="680419"/>
            <a:ext cx="2485940" cy="364261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3091" y="679133"/>
            <a:ext cx="7425214" cy="760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佛门三大石窟</a:t>
            </a:r>
            <a:r>
              <a:rPr lang="en-US" altLang="zh-CN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</a:p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50" b="1" kern="1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100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山西大同云冈石窟、河南洛阳龙门石窟、甘肃敦煌莫高窟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6681" y="2308860"/>
            <a:ext cx="2846546" cy="2586514"/>
            <a:chOff x="260" y="4848"/>
            <a:chExt cx="5977" cy="543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rcRect l="6000" r="8000" b="5634"/>
            <a:stretch>
              <a:fillRect/>
            </a:stretch>
          </p:blipFill>
          <p:spPr>
            <a:xfrm>
              <a:off x="260" y="4848"/>
              <a:ext cx="5977" cy="465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2141" y="9506"/>
              <a:ext cx="2315" cy="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b="1" kern="1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云冈石窟</a:t>
              </a:r>
              <a:endParaRPr lang="zh-CN" altLang="en-US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133249" y="1970723"/>
            <a:ext cx="2877026" cy="2526506"/>
            <a:chOff x="6579" y="4138"/>
            <a:chExt cx="6041" cy="5305"/>
          </a:xfrm>
        </p:grpSpPr>
        <p:pic>
          <p:nvPicPr>
            <p:cNvPr id="12" name="图片 11" descr="a02d8727-632d-40f7-8eea-4b99d5d558ec[1]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9" y="4138"/>
              <a:ext cx="6041" cy="453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491" y="8670"/>
              <a:ext cx="2315" cy="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b="1" kern="1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龙门石窟</a:t>
              </a:r>
              <a:endParaRPr lang="zh-CN" altLang="en-US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64104" y="1737836"/>
            <a:ext cx="2808446" cy="2628424"/>
            <a:chOff x="12943" y="3649"/>
            <a:chExt cx="5897" cy="551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43" y="3649"/>
              <a:ext cx="5897" cy="4746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5025" y="8395"/>
              <a:ext cx="1832" cy="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b="1" kern="1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莫高窟</a:t>
              </a:r>
              <a:endParaRPr lang="zh-CN" altLang="en-US" b="1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8"/>
          <p:cNvSpPr txBox="1"/>
          <p:nvPr/>
        </p:nvSpPr>
        <p:spPr>
          <a:xfrm>
            <a:off x="4218940" y="172085"/>
            <a:ext cx="4180205" cy="479996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方正清刻本悦宋简体" panose="02000000000000000000" pitchFamily="2" charset="-122"/>
              </a:rPr>
              <a:t>江 南 春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方正清刻本悦宋简体" panose="02000000000000000000" pitchFamily="2" charset="-122"/>
              </a:rPr>
              <a:t>【唐】杜牧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方正清刻本悦宋简体" panose="020000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方正清刻本悦宋简体" panose="02000000000000000000" pitchFamily="2" charset="-122"/>
              </a:rPr>
              <a:t> 千里莺啼绿映红，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方正清刻本悦宋简体" panose="02000000000000000000" pitchFamily="2" charset="-122"/>
              </a:rPr>
              <a:t> 水村山郭酒旗风。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方正清刻本悦宋简体" panose="02000000000000000000" pitchFamily="2" charset="-122"/>
              </a:rPr>
              <a:t> 南朝四百八十寺，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方正清刻本悦宋简体" panose="02000000000000000000" pitchFamily="2" charset="-122"/>
              </a:rPr>
              <a:t> 多少楼台烟雨中。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方正清刻本悦宋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5990" y="907415"/>
            <a:ext cx="2580640" cy="332994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8160" y="1066800"/>
            <a:ext cx="822706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        </a:t>
            </a:r>
            <a:r>
              <a:rPr lang="zh-CN" altLang="en-US" sz="2800" dirty="0">
                <a:solidFill>
                  <a:schemeClr val="tx1"/>
                </a:solidFill>
              </a:rPr>
              <a:t>“都下佛寺五百余所，穷极宏丽。僧尼十余万，资产丰沃。所在郡县，不可胜言。道人（僧侣）又有白徒（未出家而为僧院服役的男丁），尼则皆蓄养女（未出家而为尼寺服役的女子），皆不贯人（民）籍，</a:t>
            </a:r>
            <a:r>
              <a:rPr lang="zh-CN" altLang="en-US" sz="2800" dirty="0"/>
              <a:t>天下户口，几亡其半</a:t>
            </a:r>
            <a:r>
              <a:rPr lang="zh-CN" altLang="en-US" sz="2800" dirty="0">
                <a:solidFill>
                  <a:schemeClr val="tx1"/>
                </a:solidFill>
              </a:rPr>
              <a:t>。”</a:t>
            </a:r>
          </a:p>
          <a:p>
            <a:r>
              <a:rPr lang="zh-CN" altLang="en-US" sz="2800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zh-CN" altLang="en-US" sz="2800" dirty="0">
                <a:solidFill>
                  <a:schemeClr val="tx1"/>
                </a:solidFill>
              </a:rPr>
              <a:t>——【唐】李延寿《南史·循吏·郭祖深传》</a:t>
            </a:r>
          </a:p>
        </p:txBody>
      </p:sp>
    </p:spTree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939" y="4022461"/>
            <a:ext cx="2054236" cy="11368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118247" y="85725"/>
            <a:ext cx="2871788" cy="1082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" name="文本框 2"/>
          <p:cNvSpPr txBox="1"/>
          <p:nvPr/>
        </p:nvSpPr>
        <p:spPr>
          <a:xfrm>
            <a:off x="3909522" y="173591"/>
            <a:ext cx="944880" cy="5530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28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sz="3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灭佛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10498" y="1878809"/>
            <a:ext cx="2195830" cy="2876550"/>
            <a:chOff x="413997" y="2505078"/>
            <a:chExt cx="2927773" cy="38354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5" r="10609"/>
            <a:stretch>
              <a:fillRect/>
            </a:stretch>
          </p:blipFill>
          <p:spPr bwMode="auto">
            <a:xfrm>
              <a:off x="828668" y="2505078"/>
              <a:ext cx="2216767" cy="316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本框 12"/>
            <p:cNvSpPr txBox="1"/>
            <p:nvPr/>
          </p:nvSpPr>
          <p:spPr>
            <a:xfrm>
              <a:off x="413997" y="5757125"/>
              <a:ext cx="2927773" cy="583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北魏太武帝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16920" y="1878809"/>
            <a:ext cx="1915772" cy="2862391"/>
            <a:chOff x="3355893" y="2505078"/>
            <a:chExt cx="2554362" cy="3816521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893" y="2505078"/>
              <a:ext cx="2554362" cy="316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/>
            <p:cNvSpPr txBox="1"/>
            <p:nvPr/>
          </p:nvSpPr>
          <p:spPr>
            <a:xfrm>
              <a:off x="3524676" y="5738246"/>
              <a:ext cx="2216796" cy="583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北周武帝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65535" y="1878809"/>
            <a:ext cx="1915772" cy="2862390"/>
            <a:chOff x="6220713" y="2505078"/>
            <a:chExt cx="2554362" cy="381652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0" r="14282"/>
            <a:stretch>
              <a:fillRect/>
            </a:stretch>
          </p:blipFill>
          <p:spPr>
            <a:xfrm>
              <a:off x="6220713" y="2505078"/>
              <a:ext cx="2554362" cy="316230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472551" y="5738245"/>
              <a:ext cx="2216796" cy="583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唐武帝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814150" y="1878809"/>
            <a:ext cx="1698669" cy="2862390"/>
            <a:chOff x="9085533" y="2505078"/>
            <a:chExt cx="2264892" cy="3816520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4" r="7491"/>
            <a:stretch>
              <a:fillRect/>
            </a:stretch>
          </p:blipFill>
          <p:spPr bwMode="auto">
            <a:xfrm>
              <a:off x="9085533" y="2505078"/>
              <a:ext cx="2264892" cy="3117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9125262" y="5738245"/>
              <a:ext cx="2216796" cy="583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后周世宗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4755" y="2122706"/>
            <a:ext cx="8102184" cy="265457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100" dirty="0">
                <a:latin typeface="仿宋" panose="02010609060101010101" charset="-122"/>
                <a:ea typeface="仿宋" panose="02010609060101010101" charset="-122"/>
              </a:rPr>
              <a:t>背景：</a:t>
            </a:r>
            <a:r>
              <a:rPr lang="zh-CN" altLang="en-US" sz="210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广修寺庙，耗费了大量的钱财，很多劳动力不事生产，严重影响到政府利益</a:t>
            </a:r>
            <a:endParaRPr lang="en-US" altLang="zh-CN" sz="210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100" dirty="0">
                <a:latin typeface="仿宋" panose="02010609060101010101" charset="-122"/>
                <a:ea typeface="仿宋" panose="02010609060101010101" charset="-122"/>
              </a:rPr>
              <a:t>代表人物：</a:t>
            </a:r>
            <a:r>
              <a:rPr lang="zh-CN" altLang="en-US" sz="210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南朝无神论思想家范缜</a:t>
            </a:r>
          </a:p>
          <a:p>
            <a:r>
              <a:rPr lang="zh-CN" altLang="en-US" sz="2100" dirty="0">
                <a:latin typeface="仿宋" panose="02010609060101010101" charset="-122"/>
                <a:ea typeface="仿宋" panose="02010609060101010101" charset="-122"/>
              </a:rPr>
              <a:t>主张：</a:t>
            </a:r>
            <a:r>
              <a:rPr lang="zh-CN" altLang="en-US" sz="210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针对佛教宣扬的形神分离、形亡而神不灭的观点，提出人的精神和肉体是统一的，对佛教进行抨击</a:t>
            </a:r>
          </a:p>
          <a:p>
            <a:r>
              <a:rPr lang="zh-CN" altLang="en-US" sz="2100" dirty="0">
                <a:latin typeface="仿宋" panose="02010609060101010101" charset="-122"/>
                <a:ea typeface="仿宋" panose="02010609060101010101" charset="-122"/>
              </a:rPr>
              <a:t>政府：</a:t>
            </a:r>
            <a:r>
              <a:rPr lang="zh-CN" altLang="en-US" sz="210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统治者北魏太武帝、北周武帝、唐武宗和后周世宗先后</a:t>
            </a:r>
            <a:r>
              <a:rPr lang="en-US" altLang="zh-CN" sz="210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4 </a:t>
            </a:r>
            <a:r>
              <a:rPr lang="zh-CN" altLang="en-US" sz="210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次灭佛</a:t>
            </a:r>
          </a:p>
          <a:p>
            <a:r>
              <a:rPr lang="zh-CN" altLang="en-US" sz="2100" dirty="0">
                <a:latin typeface="仿宋" panose="02010609060101010101" charset="-122"/>
                <a:ea typeface="仿宋" panose="02010609060101010101" charset="-122"/>
              </a:rPr>
              <a:t>影响</a:t>
            </a:r>
            <a:r>
              <a:rPr lang="en-US" altLang="zh-CN" sz="2100" dirty="0">
                <a:latin typeface="仿宋" panose="02010609060101010101" charset="-122"/>
                <a:ea typeface="仿宋" panose="02010609060101010101" charset="-122"/>
              </a:rPr>
              <a:t>:</a:t>
            </a:r>
            <a:r>
              <a:rPr lang="zh-CN" altLang="en-US" sz="210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佛教文化遭受损失，但佛教的发展并未从根本上受到遏制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308392" y="466497"/>
            <a:ext cx="2057400" cy="1505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50" y="466497"/>
            <a:ext cx="3169250" cy="1505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3918" y="189954"/>
            <a:ext cx="944880" cy="5530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28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sz="3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灭佛</a:t>
            </a:r>
          </a:p>
        </p:txBody>
      </p:sp>
    </p:spTree>
  </p:cSld>
  <p:clrMapOvr>
    <a:masterClrMapping/>
  </p:clrMapOvr>
  <p:transition>
    <p:zo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00,&quot;width&quot;:232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790,&quot;width&quot;:96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5133958"/>
  <p:tag name="MH_LIBRARY" val="GRAPHIC"/>
  <p:tag name="MH_ORDER" val="Picture 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t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仿宋_GB2312" pitchFamily="49" charset="-122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t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仿宋_GB2312" pitchFamily="49" charset="-122"/>
            <a:cs typeface="Times New Roman" panose="02020603050405020304" pitchFamily="18" charset="0"/>
          </a:defRPr>
        </a:defPPr>
      </a:lstStyle>
    </a:lnDef>
  </a:objectDefaults>
  <a:extraClrSchemeLst>
    <a:extraClrScheme>
      <a:clrScheme name="万卷文化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卷文化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卷文化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卷文化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卷文化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卷文化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万卷文化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万卷文化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万卷文化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万卷文化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万卷文化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万卷文化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自己设计</Template>
  <TotalTime>34</TotalTime>
  <Words>3916</Words>
  <Application>Microsoft Office PowerPoint</Application>
  <PresentationFormat>全屏显示(16:9)</PresentationFormat>
  <Paragraphs>271</Paragraphs>
  <Slides>39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63" baseType="lpstr">
      <vt:lpstr>Adobe 黑体 Std R</vt:lpstr>
      <vt:lpstr>Tw Cen MT</vt:lpstr>
      <vt:lpstr>等线</vt:lpstr>
      <vt:lpstr>方正粗黑宋简体</vt:lpstr>
      <vt:lpstr>方正清刻本悦宋简体</vt:lpstr>
      <vt:lpstr>仿宋</vt:lpstr>
      <vt:lpstr>仿宋_GB2312</vt:lpstr>
      <vt:lpstr>黑体</vt:lpstr>
      <vt:lpstr>华文行楷</vt:lpstr>
      <vt:lpstr>华文新魏</vt:lpstr>
      <vt:lpstr>华文中宋</vt:lpstr>
      <vt:lpstr>江西拙楷</vt:lpstr>
      <vt:lpstr>楷体</vt:lpstr>
      <vt:lpstr>喵大叔楷书</vt:lpstr>
      <vt:lpstr>宋体</vt:lpstr>
      <vt:lpstr>微软雅黑</vt:lpstr>
      <vt:lpstr>Arial</vt:lpstr>
      <vt:lpstr>Arial Black</vt:lpstr>
      <vt:lpstr>Calibri</vt:lpstr>
      <vt:lpstr>Impact</vt:lpstr>
      <vt:lpstr>Times New Roman</vt:lpstr>
      <vt:lpstr>Wingdings</vt:lpstr>
      <vt:lpstr>第一PPT模板网-WWW.1PPT.COM</vt:lpstr>
      <vt:lpstr>水滴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subject>第一PPT模板网-WWW.1PPT.COM</dc:subject>
  <dc:creator>第一PPT模板网-WWW.1PPT.COM</dc:creator>
  <cp:keywords>第一PPT模板网-WWW.1PPT.COM</cp:keywords>
  <cp:lastModifiedBy>admin</cp:lastModifiedBy>
  <cp:revision>36</cp:revision>
  <dcterms:created xsi:type="dcterms:W3CDTF">2019-08-05T05:51:00Z</dcterms:created>
  <dcterms:modified xsi:type="dcterms:W3CDTF">2020-10-27T02:25:18Z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